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Bebas Neue" panose="020B0604020202020204" charset="0"/>
      <p:regular r:id="rId36"/>
    </p:embeddedFont>
    <p:embeddedFont>
      <p:font typeface="Gantari" panose="020B0604020202020204" charset="0"/>
      <p:regular r:id="rId37"/>
      <p:bold r:id="rId38"/>
      <p:italic r:id="rId39"/>
      <p:boldItalic r:id="rId40"/>
    </p:embeddedFont>
    <p:embeddedFont>
      <p:font typeface="Golos Text" panose="020B0604020202020204" charset="0"/>
      <p:regular r:id="rId41"/>
      <p:bold r:id="rId42"/>
    </p:embeddedFont>
    <p:embeddedFont>
      <p:font typeface="Golos Text Medium" panose="020B0604020202020204" charset="0"/>
      <p:regular r:id="rId43"/>
      <p:bold r:id="rId44"/>
    </p:embeddedFont>
    <p:embeddedFont>
      <p:font typeface="Mulish"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D6AB7C-5309-4BFB-BE51-2829ADD84A31}">
  <a:tblStyle styleId="{30D6AB7C-5309-4BFB-BE51-2829ADD84A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867"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2715f6182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2715f6182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2715f6182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2715f6182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2a8e28482d_0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2994ec96f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2994ec96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2994ec96fb_1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2994ec96fb_1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54108731c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254108731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54108731c1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54108731c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54108731c1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54108731c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54108731c1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54108731c1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54108731c1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54108731c1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2c61ebc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54108731c1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54108731c1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54108731c1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54108731c1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54108731c1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54108731c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54108731c1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54108731c1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54108731c1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254108731c1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54108731c1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54108731c1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54108731c1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54108731c1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54108731c1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54108731c1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54108731c1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54108731c1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54108731c1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54108731c1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2715f6182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2715f6182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54108731c1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254108731c1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54108731c1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54108731c1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54108731c1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54108731c1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2b21ebf290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50b8f8cbf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50b8f8cb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5087add53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5087add53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2715f6182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2715f618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2715f6182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22715f6182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2715f6182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2715f6182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avanNaufal/Hadoop_MapReduce_WordCoun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www.pluralsight.com/guides/getting-started-with-hadoop-mapreduc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racle.com/java/technologies/javase/javase-jdk8-downloads.html"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s://archive.apache.org/dist/hadoop/common/"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hyperlink" Target="https://www.i3s.unice.fr/~jplozi/hadooplab_lsds_2015/dataset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darlint/winutils"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hadoop.apache.org/docs/current/hadoop-mapreduce-client/hadoop-mapreduce-client-core/MapReduceTutorial.html#Source_Code"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www.geeksforgeeks.org/python-program-to-count-words-in-text-fil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861476" y="507934"/>
            <a:ext cx="5498400" cy="15707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t>Compare the wordcount processing time using Hadoop and without using Hadoop.</a:t>
            </a:r>
            <a:endParaRPr sz="2700" dirty="0"/>
          </a:p>
        </p:txBody>
      </p:sp>
      <p:grpSp>
        <p:nvGrpSpPr>
          <p:cNvPr id="77" name="Google Shape;77;p18"/>
          <p:cNvGrpSpPr/>
          <p:nvPr/>
        </p:nvGrpSpPr>
        <p:grpSpPr>
          <a:xfrm>
            <a:off x="6507498" y="2917498"/>
            <a:ext cx="3524464" cy="4496740"/>
            <a:chOff x="6483100" y="2237750"/>
            <a:chExt cx="898250" cy="1146075"/>
          </a:xfrm>
        </p:grpSpPr>
        <p:sp>
          <p:nvSpPr>
            <p:cNvPr id="78" name="Google Shape;78;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8"/>
          <p:cNvGrpSpPr/>
          <p:nvPr/>
        </p:nvGrpSpPr>
        <p:grpSpPr>
          <a:xfrm>
            <a:off x="6365736" y="552736"/>
            <a:ext cx="1718823" cy="935599"/>
            <a:chOff x="238125" y="2409350"/>
            <a:chExt cx="760575" cy="414000"/>
          </a:xfrm>
        </p:grpSpPr>
        <p:sp>
          <p:nvSpPr>
            <p:cNvPr id="146" name="Google Shape;146;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18"/>
          <p:cNvGrpSpPr/>
          <p:nvPr/>
        </p:nvGrpSpPr>
        <p:grpSpPr>
          <a:xfrm>
            <a:off x="6124911" y="1822352"/>
            <a:ext cx="1147199" cy="637372"/>
            <a:chOff x="315275" y="3124950"/>
            <a:chExt cx="658175" cy="365675"/>
          </a:xfrm>
        </p:grpSpPr>
        <p:sp>
          <p:nvSpPr>
            <p:cNvPr id="159" name="Google Shape;159;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8"/>
          <p:cNvGrpSpPr/>
          <p:nvPr/>
        </p:nvGrpSpPr>
        <p:grpSpPr>
          <a:xfrm flipH="1">
            <a:off x="6036271" y="341816"/>
            <a:ext cx="744001" cy="413322"/>
            <a:chOff x="315275" y="3124950"/>
            <a:chExt cx="658175" cy="365675"/>
          </a:xfrm>
        </p:grpSpPr>
        <p:sp>
          <p:nvSpPr>
            <p:cNvPr id="166" name="Google Shape;166;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18"/>
          <p:cNvSpPr txBox="1">
            <a:spLocks noGrp="1"/>
          </p:cNvSpPr>
          <p:nvPr>
            <p:ph type="body" idx="4294967295"/>
          </p:nvPr>
        </p:nvSpPr>
        <p:spPr>
          <a:xfrm>
            <a:off x="823560" y="3062700"/>
            <a:ext cx="4262700" cy="1955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t>Kelompok 2 :</a:t>
            </a:r>
            <a:br>
              <a:rPr lang="en" dirty="0"/>
            </a:br>
            <a:r>
              <a:rPr lang="en" dirty="0"/>
              <a:t>- Muhammad Cavan Naufal Azizi (2106702730)</a:t>
            </a:r>
            <a:endParaRPr dirty="0"/>
          </a:p>
          <a:p>
            <a:pPr marL="0" lvl="0" indent="0" algn="l" rtl="0">
              <a:lnSpc>
                <a:spcPct val="150000"/>
              </a:lnSpc>
              <a:spcBef>
                <a:spcPts val="0"/>
              </a:spcBef>
              <a:spcAft>
                <a:spcPts val="0"/>
              </a:spcAft>
              <a:buNone/>
            </a:pPr>
            <a:r>
              <a:rPr lang="en" dirty="0"/>
              <a:t>- RBS Kresna Ramdani Galih (2106702610)</a:t>
            </a:r>
            <a:endParaRPr dirty="0"/>
          </a:p>
          <a:p>
            <a:pPr marL="0" lvl="0" indent="0" algn="l" rtl="0">
              <a:lnSpc>
                <a:spcPct val="150000"/>
              </a:lnSpc>
              <a:spcBef>
                <a:spcPts val="0"/>
              </a:spcBef>
              <a:spcAft>
                <a:spcPts val="0"/>
              </a:spcAft>
              <a:buNone/>
            </a:pPr>
            <a:r>
              <a:rPr lang="en" dirty="0"/>
              <a:t>- Jeremy Ganda Pandapotan (2106731573)</a:t>
            </a:r>
            <a:endParaRPr dirty="0"/>
          </a:p>
          <a:p>
            <a:pPr marL="0" lvl="0" indent="0" algn="l" rtl="0">
              <a:lnSpc>
                <a:spcPct val="150000"/>
              </a:lnSpc>
              <a:spcBef>
                <a:spcPts val="0"/>
              </a:spcBef>
              <a:spcAft>
                <a:spcPts val="0"/>
              </a:spcAft>
              <a:buNone/>
            </a:pPr>
            <a:r>
              <a:rPr lang="en" dirty="0"/>
              <a:t>- Fahrezy H (2106731466)</a:t>
            </a:r>
            <a:endParaRPr dirty="0"/>
          </a:p>
          <a:p>
            <a:pPr marL="0" lvl="0" indent="0" algn="l" rtl="0">
              <a:spcBef>
                <a:spcPts val="0"/>
              </a:spcBef>
              <a:spcAft>
                <a:spcPts val="0"/>
              </a:spcAft>
              <a:buNone/>
            </a:pPr>
            <a:endParaRPr dirty="0"/>
          </a:p>
        </p:txBody>
      </p:sp>
      <p:sp>
        <p:nvSpPr>
          <p:cNvPr id="173" name="Google Shape;172;p18">
            <a:extLst>
              <a:ext uri="{FF2B5EF4-FFF2-40B4-BE49-F238E27FC236}">
                <a16:creationId xmlns:a16="http://schemas.microsoft.com/office/drawing/2014/main" id="{DA9AE62E-75FE-4221-AD81-7ACF8EC354E9}"/>
              </a:ext>
            </a:extLst>
          </p:cNvPr>
          <p:cNvSpPr txBox="1">
            <a:spLocks/>
          </p:cNvSpPr>
          <p:nvPr/>
        </p:nvSpPr>
        <p:spPr>
          <a:xfrm>
            <a:off x="823560" y="2295320"/>
            <a:ext cx="6021653" cy="569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err="1"/>
              <a:t>Github</a:t>
            </a:r>
            <a:r>
              <a:rPr lang="en-US" dirty="0"/>
              <a:t> : </a:t>
            </a:r>
            <a:r>
              <a:rPr lang="en-US" dirty="0">
                <a:hlinkClick r:id="rId3"/>
              </a:rPr>
              <a:t>https://github.com/CavanNaufal/Hadoop_MapReduce_WordCount</a:t>
            </a:r>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27"/>
          <p:cNvSpPr txBox="1">
            <a:spLocks noGrp="1"/>
          </p:cNvSpPr>
          <p:nvPr>
            <p:ph type="title"/>
          </p:nvPr>
        </p:nvSpPr>
        <p:spPr>
          <a:xfrm>
            <a:off x="806150" y="236175"/>
            <a:ext cx="71331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Hadoop</a:t>
            </a:r>
            <a:endParaRPr/>
          </a:p>
        </p:txBody>
      </p:sp>
      <p:cxnSp>
        <p:nvCxnSpPr>
          <p:cNvPr id="698" name="Google Shape;698;p27"/>
          <p:cNvCxnSpPr/>
          <p:nvPr/>
        </p:nvCxnSpPr>
        <p:spPr>
          <a:xfrm rot="10800000">
            <a:off x="6638550" y="582525"/>
            <a:ext cx="1461900" cy="14700"/>
          </a:xfrm>
          <a:prstGeom prst="straightConnector1">
            <a:avLst/>
          </a:prstGeom>
          <a:noFill/>
          <a:ln w="19050" cap="flat" cmpd="sng">
            <a:solidFill>
              <a:schemeClr val="dk1"/>
            </a:solidFill>
            <a:prstDash val="solid"/>
            <a:round/>
            <a:headEnd type="none" w="med" len="med"/>
            <a:tailEnd type="stealth" w="med" len="med"/>
          </a:ln>
        </p:spPr>
      </p:cxnSp>
      <p:sp>
        <p:nvSpPr>
          <p:cNvPr id="699" name="Google Shape;699;p27"/>
          <p:cNvSpPr txBox="1"/>
          <p:nvPr/>
        </p:nvSpPr>
        <p:spPr>
          <a:xfrm>
            <a:off x="333138" y="894700"/>
            <a:ext cx="146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Golos Text"/>
                <a:ea typeface="Golos Text"/>
                <a:cs typeface="Golos Text"/>
                <a:sym typeface="Golos Text"/>
              </a:rPr>
              <a:t>500 MB</a:t>
            </a:r>
            <a:endParaRPr sz="1800" b="1">
              <a:latin typeface="Golos Text"/>
              <a:ea typeface="Golos Text"/>
              <a:cs typeface="Golos Text"/>
              <a:sym typeface="Golos Text"/>
            </a:endParaRPr>
          </a:p>
        </p:txBody>
      </p:sp>
      <p:cxnSp>
        <p:nvCxnSpPr>
          <p:cNvPr id="700" name="Google Shape;700;p27"/>
          <p:cNvCxnSpPr/>
          <p:nvPr/>
        </p:nvCxnSpPr>
        <p:spPr>
          <a:xfrm rot="10800000" flipH="1">
            <a:off x="581625" y="582525"/>
            <a:ext cx="1461900" cy="14700"/>
          </a:xfrm>
          <a:prstGeom prst="straightConnector1">
            <a:avLst/>
          </a:prstGeom>
          <a:noFill/>
          <a:ln w="19050" cap="flat" cmpd="sng">
            <a:solidFill>
              <a:schemeClr val="dk1"/>
            </a:solidFill>
            <a:prstDash val="solid"/>
            <a:round/>
            <a:headEnd type="none" w="med" len="med"/>
            <a:tailEnd type="stealth" w="med" len="med"/>
          </a:ln>
        </p:spPr>
      </p:cxnSp>
      <p:pic>
        <p:nvPicPr>
          <p:cNvPr id="701" name="Google Shape;701;p27"/>
          <p:cNvPicPr preferRelativeResize="0"/>
          <p:nvPr/>
        </p:nvPicPr>
        <p:blipFill>
          <a:blip r:embed="rId3">
            <a:alphaModFix/>
          </a:blip>
          <a:stretch>
            <a:fillRect/>
          </a:stretch>
        </p:blipFill>
        <p:spPr>
          <a:xfrm>
            <a:off x="672800" y="1356400"/>
            <a:ext cx="7914450" cy="369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28"/>
          <p:cNvSpPr txBox="1">
            <a:spLocks noGrp="1"/>
          </p:cNvSpPr>
          <p:nvPr>
            <p:ph type="title"/>
          </p:nvPr>
        </p:nvSpPr>
        <p:spPr>
          <a:xfrm>
            <a:off x="806150" y="236175"/>
            <a:ext cx="71331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Hadoop</a:t>
            </a:r>
            <a:endParaRPr/>
          </a:p>
        </p:txBody>
      </p:sp>
      <p:cxnSp>
        <p:nvCxnSpPr>
          <p:cNvPr id="707" name="Google Shape;707;p28"/>
          <p:cNvCxnSpPr/>
          <p:nvPr/>
        </p:nvCxnSpPr>
        <p:spPr>
          <a:xfrm rot="10800000">
            <a:off x="6638550" y="582525"/>
            <a:ext cx="1461900" cy="14700"/>
          </a:xfrm>
          <a:prstGeom prst="straightConnector1">
            <a:avLst/>
          </a:prstGeom>
          <a:noFill/>
          <a:ln w="19050" cap="flat" cmpd="sng">
            <a:solidFill>
              <a:schemeClr val="dk1"/>
            </a:solidFill>
            <a:prstDash val="solid"/>
            <a:round/>
            <a:headEnd type="none" w="med" len="med"/>
            <a:tailEnd type="stealth" w="med" len="med"/>
          </a:ln>
        </p:spPr>
      </p:cxnSp>
      <p:sp>
        <p:nvSpPr>
          <p:cNvPr id="708" name="Google Shape;708;p28"/>
          <p:cNvSpPr txBox="1"/>
          <p:nvPr/>
        </p:nvSpPr>
        <p:spPr>
          <a:xfrm>
            <a:off x="581613" y="761375"/>
            <a:ext cx="146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Golos Text"/>
                <a:ea typeface="Golos Text"/>
                <a:cs typeface="Golos Text"/>
                <a:sym typeface="Golos Text"/>
              </a:rPr>
              <a:t>1000 MB</a:t>
            </a:r>
            <a:endParaRPr sz="1800" b="1">
              <a:latin typeface="Golos Text"/>
              <a:ea typeface="Golos Text"/>
              <a:cs typeface="Golos Text"/>
              <a:sym typeface="Golos Text"/>
            </a:endParaRPr>
          </a:p>
        </p:txBody>
      </p:sp>
      <p:cxnSp>
        <p:nvCxnSpPr>
          <p:cNvPr id="709" name="Google Shape;709;p28"/>
          <p:cNvCxnSpPr/>
          <p:nvPr/>
        </p:nvCxnSpPr>
        <p:spPr>
          <a:xfrm rot="10800000" flipH="1">
            <a:off x="581625" y="582525"/>
            <a:ext cx="1461900" cy="14700"/>
          </a:xfrm>
          <a:prstGeom prst="straightConnector1">
            <a:avLst/>
          </a:prstGeom>
          <a:noFill/>
          <a:ln w="19050" cap="flat" cmpd="sng">
            <a:solidFill>
              <a:schemeClr val="dk1"/>
            </a:solidFill>
            <a:prstDash val="solid"/>
            <a:round/>
            <a:headEnd type="none" w="med" len="med"/>
            <a:tailEnd type="stealth" w="med" len="med"/>
          </a:ln>
        </p:spPr>
      </p:cxnSp>
      <p:pic>
        <p:nvPicPr>
          <p:cNvPr id="710" name="Google Shape;710;p28"/>
          <p:cNvPicPr preferRelativeResize="0"/>
          <p:nvPr/>
        </p:nvPicPr>
        <p:blipFill>
          <a:blip r:embed="rId3">
            <a:alphaModFix/>
          </a:blip>
          <a:stretch>
            <a:fillRect/>
          </a:stretch>
        </p:blipFill>
        <p:spPr>
          <a:xfrm>
            <a:off x="806138" y="1223075"/>
            <a:ext cx="7044163" cy="36634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29"/>
          <p:cNvSpPr txBox="1">
            <a:spLocks noGrp="1"/>
          </p:cNvSpPr>
          <p:nvPr>
            <p:ph type="title" idx="2"/>
          </p:nvPr>
        </p:nvSpPr>
        <p:spPr>
          <a:xfrm>
            <a:off x="715100" y="535000"/>
            <a:ext cx="64494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MapReduce process (wordcount)</a:t>
            </a:r>
            <a:endParaRPr/>
          </a:p>
        </p:txBody>
      </p:sp>
      <p:pic>
        <p:nvPicPr>
          <p:cNvPr id="716" name="Google Shape;716;p29"/>
          <p:cNvPicPr preferRelativeResize="0"/>
          <p:nvPr/>
        </p:nvPicPr>
        <p:blipFill>
          <a:blip r:embed="rId3">
            <a:alphaModFix/>
          </a:blip>
          <a:stretch>
            <a:fillRect/>
          </a:stretch>
        </p:blipFill>
        <p:spPr>
          <a:xfrm>
            <a:off x="754075" y="1174200"/>
            <a:ext cx="7379551" cy="3426225"/>
          </a:xfrm>
          <a:prstGeom prst="rect">
            <a:avLst/>
          </a:prstGeom>
          <a:noFill/>
          <a:ln>
            <a:noFill/>
          </a:ln>
        </p:spPr>
      </p:pic>
      <p:sp>
        <p:nvSpPr>
          <p:cNvPr id="717" name="Google Shape;717;p29"/>
          <p:cNvSpPr txBox="1"/>
          <p:nvPr/>
        </p:nvSpPr>
        <p:spPr>
          <a:xfrm>
            <a:off x="801075" y="4528900"/>
            <a:ext cx="7713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Golos Text"/>
                <a:ea typeface="Golos Text"/>
                <a:cs typeface="Golos Text"/>
                <a:sym typeface="Golos Text"/>
              </a:rPr>
              <a:t>Source : </a:t>
            </a:r>
            <a:r>
              <a:rPr lang="en" u="sng">
                <a:solidFill>
                  <a:schemeClr val="hlink"/>
                </a:solidFill>
                <a:latin typeface="Golos Text"/>
                <a:ea typeface="Golos Text"/>
                <a:cs typeface="Golos Text"/>
                <a:sym typeface="Golos Text"/>
                <a:hlinkClick r:id="rId4"/>
              </a:rPr>
              <a:t>https://www.pluralsight.com/guides/getting-started-with-hadoop-mapreduce</a:t>
            </a:r>
            <a:r>
              <a:rPr lang="en">
                <a:solidFill>
                  <a:schemeClr val="dk1"/>
                </a:solidFill>
                <a:latin typeface="Golos Text"/>
                <a:ea typeface="Golos Text"/>
                <a:cs typeface="Golos Text"/>
                <a:sym typeface="Golos Text"/>
              </a:rPr>
              <a:t> </a:t>
            </a:r>
            <a:endParaRPr>
              <a:solidFill>
                <a:schemeClr val="dk1"/>
              </a:solidFill>
              <a:latin typeface="Golos Text"/>
              <a:ea typeface="Golos Text"/>
              <a:cs typeface="Golos Text"/>
              <a:sym typeface="Golos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0"/>
          <p:cNvSpPr txBox="1">
            <a:spLocks noGrp="1"/>
          </p:cNvSpPr>
          <p:nvPr>
            <p:ph type="title" idx="2"/>
          </p:nvPr>
        </p:nvSpPr>
        <p:spPr>
          <a:xfrm>
            <a:off x="715100" y="535000"/>
            <a:ext cx="7800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Analisis</a:t>
            </a:r>
            <a:endParaRPr/>
          </a:p>
        </p:txBody>
      </p:sp>
      <p:sp>
        <p:nvSpPr>
          <p:cNvPr id="723" name="Google Shape;723;p30"/>
          <p:cNvSpPr txBox="1"/>
          <p:nvPr/>
        </p:nvSpPr>
        <p:spPr>
          <a:xfrm>
            <a:off x="514400" y="1242400"/>
            <a:ext cx="8201400" cy="3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r>
              <a:rPr lang="en" sz="1200">
                <a:solidFill>
                  <a:srgbClr val="333746"/>
                </a:solidFill>
                <a:latin typeface="Mulish"/>
                <a:ea typeface="Mulish"/>
                <a:cs typeface="Mulish"/>
                <a:sym typeface="Mulish"/>
              </a:rPr>
              <a:t>Dapat dilihat dari grafik dan tabel diatas hadoop memakan waktu yang lebih lama dibandingkan dengan python untuk ukuran file yang kecil. Hadoop baru menunjukan efektivitasnya pada file yang berukuran 500mb dengan rasio lebih dari 2.6 kali lipat lebih cepat dari python. </a:t>
            </a: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r>
              <a:rPr lang="en" sz="1200" b="1">
                <a:solidFill>
                  <a:srgbClr val="333746"/>
                </a:solidFill>
                <a:latin typeface="Mulish"/>
                <a:ea typeface="Mulish"/>
                <a:cs typeface="Mulish"/>
                <a:sym typeface="Mulish"/>
              </a:rPr>
              <a:t>Mengapa Hal ini dapat terjadi?</a:t>
            </a:r>
            <a:endParaRPr sz="1200" b="1">
              <a:solidFill>
                <a:srgbClr val="333746"/>
              </a:solidFill>
              <a:latin typeface="Mulish"/>
              <a:ea typeface="Mulish"/>
              <a:cs typeface="Mulish"/>
              <a:sym typeface="Mulish"/>
            </a:endParaRPr>
          </a:p>
          <a:p>
            <a:pPr marL="0" lvl="0" indent="0" algn="l" rtl="0">
              <a:lnSpc>
                <a:spcPct val="115000"/>
              </a:lnSpc>
              <a:spcBef>
                <a:spcPts val="0"/>
              </a:spcBef>
              <a:spcAft>
                <a:spcPts val="0"/>
              </a:spcAft>
              <a:buNone/>
            </a:pPr>
            <a:r>
              <a:rPr lang="en" sz="1200">
                <a:solidFill>
                  <a:srgbClr val="333746"/>
                </a:solidFill>
                <a:latin typeface="Mulish"/>
                <a:ea typeface="Mulish"/>
                <a:cs typeface="Mulish"/>
                <a:sym typeface="Mulish"/>
              </a:rPr>
              <a:t>Masalah dalam menangani file kecil dalam Hadoop terutama terjadi dalam dua aspek utama: Hadoop Distributed File System (HDFS) dan tugas MapReduce.</a:t>
            </a:r>
            <a:endParaRPr sz="1200">
              <a:solidFill>
                <a:srgbClr val="333746"/>
              </a:solidFill>
              <a:latin typeface="Mulish"/>
              <a:ea typeface="Mulish"/>
              <a:cs typeface="Mulish"/>
              <a:sym typeface="Mulish"/>
            </a:endParaRPr>
          </a:p>
        </p:txBody>
      </p:sp>
      <p:pic>
        <p:nvPicPr>
          <p:cNvPr id="724" name="Google Shape;724;p30"/>
          <p:cNvPicPr preferRelativeResize="0"/>
          <p:nvPr/>
        </p:nvPicPr>
        <p:blipFill>
          <a:blip r:embed="rId3">
            <a:alphaModFix/>
          </a:blip>
          <a:stretch>
            <a:fillRect/>
          </a:stretch>
        </p:blipFill>
        <p:spPr>
          <a:xfrm>
            <a:off x="876700" y="1242400"/>
            <a:ext cx="3559974" cy="1796550"/>
          </a:xfrm>
          <a:prstGeom prst="rect">
            <a:avLst/>
          </a:prstGeom>
          <a:noFill/>
          <a:ln>
            <a:noFill/>
          </a:ln>
        </p:spPr>
      </p:pic>
      <p:sp>
        <p:nvSpPr>
          <p:cNvPr id="725" name="Google Shape;725;p30"/>
          <p:cNvSpPr/>
          <p:nvPr/>
        </p:nvSpPr>
        <p:spPr>
          <a:xfrm>
            <a:off x="4464550" y="2482200"/>
            <a:ext cx="399300" cy="23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txBox="1"/>
          <p:nvPr/>
        </p:nvSpPr>
        <p:spPr>
          <a:xfrm>
            <a:off x="4948075" y="2384100"/>
            <a:ext cx="2459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Golos Text"/>
                <a:ea typeface="Golos Text"/>
                <a:cs typeface="Golos Text"/>
                <a:sym typeface="Golos Text"/>
              </a:rPr>
              <a:t>Efektifitas meningkat seiring ukuran file bertambah</a:t>
            </a:r>
            <a:endParaRPr sz="900">
              <a:latin typeface="Golos Text"/>
              <a:ea typeface="Golos Text"/>
              <a:cs typeface="Golos Text"/>
              <a:sym typeface="Golos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31"/>
          <p:cNvSpPr txBox="1">
            <a:spLocks noGrp="1"/>
          </p:cNvSpPr>
          <p:nvPr>
            <p:ph type="title" idx="2"/>
          </p:nvPr>
        </p:nvSpPr>
        <p:spPr>
          <a:xfrm>
            <a:off x="715100" y="535000"/>
            <a:ext cx="7800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Analisis</a:t>
            </a:r>
            <a:endParaRPr/>
          </a:p>
        </p:txBody>
      </p:sp>
      <p:sp>
        <p:nvSpPr>
          <p:cNvPr id="732" name="Google Shape;732;p31"/>
          <p:cNvSpPr txBox="1"/>
          <p:nvPr/>
        </p:nvSpPr>
        <p:spPr>
          <a:xfrm>
            <a:off x="801075" y="4528900"/>
            <a:ext cx="7713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a:solidFill>
                <a:schemeClr val="dk1"/>
              </a:solidFill>
              <a:latin typeface="Golos Text"/>
              <a:ea typeface="Golos Text"/>
              <a:cs typeface="Golos Text"/>
              <a:sym typeface="Golos Text"/>
            </a:endParaRPr>
          </a:p>
        </p:txBody>
      </p:sp>
      <p:sp>
        <p:nvSpPr>
          <p:cNvPr id="733" name="Google Shape;733;p31"/>
          <p:cNvSpPr txBox="1"/>
          <p:nvPr/>
        </p:nvSpPr>
        <p:spPr>
          <a:xfrm>
            <a:off x="514400" y="1242400"/>
            <a:ext cx="8201400" cy="343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333746"/>
                </a:solidFill>
                <a:latin typeface="Golos Text"/>
                <a:ea typeface="Golos Text"/>
                <a:cs typeface="Golos Text"/>
                <a:sym typeface="Golos Text"/>
              </a:rPr>
              <a:t>Masalah dengan HDFS:</a:t>
            </a:r>
            <a:endParaRPr sz="1200">
              <a:solidFill>
                <a:srgbClr val="333746"/>
              </a:solidFill>
              <a:latin typeface="Golos Text"/>
              <a:ea typeface="Golos Text"/>
              <a:cs typeface="Golos Text"/>
              <a:sym typeface="Golos Text"/>
            </a:endParaRPr>
          </a:p>
          <a:p>
            <a:pPr marL="0" lvl="0" indent="0" algn="just" rtl="0">
              <a:lnSpc>
                <a:spcPct val="115000"/>
              </a:lnSpc>
              <a:spcBef>
                <a:spcPts val="0"/>
              </a:spcBef>
              <a:spcAft>
                <a:spcPts val="0"/>
              </a:spcAft>
              <a:buNone/>
            </a:pPr>
            <a:r>
              <a:rPr lang="en" sz="1200">
                <a:solidFill>
                  <a:srgbClr val="333746"/>
                </a:solidFill>
                <a:latin typeface="Golos Text"/>
                <a:ea typeface="Golos Text"/>
                <a:cs typeface="Golos Text"/>
                <a:sym typeface="Golos Text"/>
              </a:rPr>
              <a:t>HDFS tidak dirancang untuk menangani banyak file kecil. Setiap file, direktori, dan blok dalam HDFS direpresentasikan sebagai objek dalam memori namenode. Setiap objek tersebut memakan sekitar 150 byte. Jika terdapat banyak file kecil, jumlah objek yang harus direpresentasikan di memori namenode menjadi sangat besar, menyebabkan peningkatan penggunaan memori yang signifikan. Hal ini menjadi sulit diatasi dengan perangkat keras saat ini. Jumlah file yang sangat besar, seperti miliaran file, tidak dapat ditangani dengan efisien.</a:t>
            </a:r>
            <a:endParaRPr sz="1200">
              <a:solidFill>
                <a:srgbClr val="333746"/>
              </a:solidFill>
              <a:latin typeface="Golos Text"/>
              <a:ea typeface="Golos Text"/>
              <a:cs typeface="Golos Text"/>
              <a:sym typeface="Golos Text"/>
            </a:endParaRPr>
          </a:p>
          <a:p>
            <a:pPr marL="0" lvl="0" indent="0" algn="just" rtl="0">
              <a:lnSpc>
                <a:spcPct val="115000"/>
              </a:lnSpc>
              <a:spcBef>
                <a:spcPts val="0"/>
              </a:spcBef>
              <a:spcAft>
                <a:spcPts val="0"/>
              </a:spcAft>
              <a:buNone/>
            </a:pPr>
            <a:endParaRPr sz="1200">
              <a:solidFill>
                <a:srgbClr val="333746"/>
              </a:solidFill>
              <a:latin typeface="Golos Text"/>
              <a:ea typeface="Golos Text"/>
              <a:cs typeface="Golos Text"/>
              <a:sym typeface="Golos Text"/>
            </a:endParaRPr>
          </a:p>
          <a:p>
            <a:pPr marL="0" lvl="0" indent="0" algn="just" rtl="0">
              <a:lnSpc>
                <a:spcPct val="115000"/>
              </a:lnSpc>
              <a:spcBef>
                <a:spcPts val="0"/>
              </a:spcBef>
              <a:spcAft>
                <a:spcPts val="0"/>
              </a:spcAft>
              <a:buNone/>
            </a:pPr>
            <a:r>
              <a:rPr lang="en" sz="1200" b="1">
                <a:solidFill>
                  <a:srgbClr val="333746"/>
                </a:solidFill>
                <a:latin typeface="Golos Text"/>
                <a:ea typeface="Golos Text"/>
                <a:cs typeface="Golos Text"/>
                <a:sym typeface="Golos Text"/>
              </a:rPr>
              <a:t>Masalah pada tugas MapReduce: </a:t>
            </a:r>
            <a:endParaRPr sz="1200" b="1">
              <a:solidFill>
                <a:srgbClr val="333746"/>
              </a:solidFill>
              <a:latin typeface="Golos Text"/>
              <a:ea typeface="Golos Text"/>
              <a:cs typeface="Golos Text"/>
              <a:sym typeface="Golos Text"/>
            </a:endParaRPr>
          </a:p>
          <a:p>
            <a:pPr marL="0" lvl="0" indent="0" algn="just" rtl="0">
              <a:lnSpc>
                <a:spcPct val="115000"/>
              </a:lnSpc>
              <a:spcBef>
                <a:spcPts val="0"/>
              </a:spcBef>
              <a:spcAft>
                <a:spcPts val="0"/>
              </a:spcAft>
              <a:buNone/>
            </a:pPr>
            <a:r>
              <a:rPr lang="en" sz="1200">
                <a:solidFill>
                  <a:srgbClr val="333746"/>
                </a:solidFill>
                <a:latin typeface="Golos Text"/>
                <a:ea typeface="Golos Text"/>
                <a:cs typeface="Golos Text"/>
                <a:sym typeface="Golos Text"/>
              </a:rPr>
              <a:t>Tugas MapReduce biasanya memproses blok masukan dalam satu waktu (menggunakan FileInputFormatDefault). Jika file sangat kecil dan jumlahnya banyak, setiap tugas pemetaan (map task) akan memproses sedikit masukan, dan jumlah tugas pemetaan menjadi sangat banyak. Hal ini mengakibatkan tambahan overhead manajemen yang signifikan. Sebagai perbandingan, jika terdapat satu file berukuran 1GB yang terbagi menjadi 16 blok berukuran 64MB, dan terdapat 10.000 file berukuran 100KB, maka 10.000 file tersebut akan menggunakan satu tugas pemetaan masing-masing, dan waktu pemrosesan akan menjadi puluhan atau ratusan kali lebih lambat dibandingkan dengan file masukan tunggal yang lebih besar.</a:t>
            </a:r>
            <a:endParaRPr sz="1200">
              <a:solidFill>
                <a:srgbClr val="333746"/>
              </a:solidFill>
              <a:latin typeface="Golos Text"/>
              <a:ea typeface="Golos Text"/>
              <a:cs typeface="Golos Text"/>
              <a:sym typeface="Golos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32"/>
          <p:cNvSpPr txBox="1">
            <a:spLocks noGrp="1"/>
          </p:cNvSpPr>
          <p:nvPr>
            <p:ph type="title" idx="2"/>
          </p:nvPr>
        </p:nvSpPr>
        <p:spPr>
          <a:xfrm>
            <a:off x="715100" y="57575"/>
            <a:ext cx="7800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Tutorial Install Hadoop </a:t>
            </a:r>
            <a:endParaRPr/>
          </a:p>
        </p:txBody>
      </p:sp>
      <p:sp>
        <p:nvSpPr>
          <p:cNvPr id="739" name="Google Shape;739;p32"/>
          <p:cNvSpPr txBox="1"/>
          <p:nvPr/>
        </p:nvSpPr>
        <p:spPr>
          <a:xfrm>
            <a:off x="514400" y="584825"/>
            <a:ext cx="8201400" cy="44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Masuk ke website oracle berikut :</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2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https://www.oracle.com/java/technologies/javase/javase-jdk8-downloads.html</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Download Java Development Kit 8 (JDK 8) windows x64 kemudian install.</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Set Environment Variables (Java)</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Tambahkan pada system variable dengan nama JAVA_HOME, kemudian dengan value yaitu path dari folder java yang telah terinstall.</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740" name="Google Shape;740;p32"/>
          <p:cNvPicPr preferRelativeResize="0"/>
          <p:nvPr/>
        </p:nvPicPr>
        <p:blipFill>
          <a:blip r:embed="rId4">
            <a:alphaModFix/>
          </a:blip>
          <a:stretch>
            <a:fillRect/>
          </a:stretch>
        </p:blipFill>
        <p:spPr>
          <a:xfrm>
            <a:off x="1072875" y="2019725"/>
            <a:ext cx="5734050" cy="98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3"/>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Kemudian tambahkan /bin pada variable Path.</a:t>
            </a:r>
            <a:endParaRPr sz="12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50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Verifikasi Java</a:t>
            </a: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746" name="Google Shape;746;p33"/>
          <p:cNvPicPr preferRelativeResize="0"/>
          <p:nvPr/>
        </p:nvPicPr>
        <p:blipFill>
          <a:blip r:embed="rId3">
            <a:alphaModFix/>
          </a:blip>
          <a:stretch>
            <a:fillRect/>
          </a:stretch>
        </p:blipFill>
        <p:spPr>
          <a:xfrm>
            <a:off x="639450" y="545175"/>
            <a:ext cx="3918575" cy="1386475"/>
          </a:xfrm>
          <a:prstGeom prst="rect">
            <a:avLst/>
          </a:prstGeom>
          <a:noFill/>
          <a:ln>
            <a:noFill/>
          </a:ln>
        </p:spPr>
      </p:pic>
      <p:pic>
        <p:nvPicPr>
          <p:cNvPr id="747" name="Google Shape;747;p33"/>
          <p:cNvPicPr preferRelativeResize="0"/>
          <p:nvPr/>
        </p:nvPicPr>
        <p:blipFill>
          <a:blip r:embed="rId4">
            <a:alphaModFix/>
          </a:blip>
          <a:stretch>
            <a:fillRect/>
          </a:stretch>
        </p:blipFill>
        <p:spPr>
          <a:xfrm>
            <a:off x="696500" y="2598650"/>
            <a:ext cx="4057650" cy="647700"/>
          </a:xfrm>
          <a:prstGeom prst="rect">
            <a:avLst/>
          </a:prstGeom>
          <a:noFill/>
          <a:ln>
            <a:noFill/>
          </a:ln>
        </p:spPr>
      </p:pic>
      <p:pic>
        <p:nvPicPr>
          <p:cNvPr id="748" name="Google Shape;748;p33"/>
          <p:cNvPicPr preferRelativeResize="0"/>
          <p:nvPr/>
        </p:nvPicPr>
        <p:blipFill>
          <a:blip r:embed="rId5">
            <a:alphaModFix/>
          </a:blip>
          <a:stretch>
            <a:fillRect/>
          </a:stretch>
        </p:blipFill>
        <p:spPr>
          <a:xfrm>
            <a:off x="696500" y="3698075"/>
            <a:ext cx="5734050" cy="790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34"/>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Download Hadoop (Recommended ver. 3.2.2)</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2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https://archive.apache.org/dist/hadoop/common/</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Pilih hadoop-3.2.2.tar.gz. kemudian extract file hadoop yang telah di download</a:t>
            </a: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Set Environment Variables (Hadoop)</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754" name="Google Shape;754;p34"/>
          <p:cNvPicPr preferRelativeResize="0"/>
          <p:nvPr/>
        </p:nvPicPr>
        <p:blipFill>
          <a:blip r:embed="rId4">
            <a:alphaModFix/>
          </a:blip>
          <a:stretch>
            <a:fillRect/>
          </a:stretch>
        </p:blipFill>
        <p:spPr>
          <a:xfrm>
            <a:off x="760425" y="1011825"/>
            <a:ext cx="4924425" cy="885825"/>
          </a:xfrm>
          <a:prstGeom prst="rect">
            <a:avLst/>
          </a:prstGeom>
          <a:noFill/>
          <a:ln>
            <a:noFill/>
          </a:ln>
        </p:spPr>
      </p:pic>
      <p:pic>
        <p:nvPicPr>
          <p:cNvPr id="755" name="Google Shape;755;p34"/>
          <p:cNvPicPr preferRelativeResize="0"/>
          <p:nvPr/>
        </p:nvPicPr>
        <p:blipFill>
          <a:blip r:embed="rId5">
            <a:alphaModFix/>
          </a:blip>
          <a:stretch>
            <a:fillRect/>
          </a:stretch>
        </p:blipFill>
        <p:spPr>
          <a:xfrm>
            <a:off x="760425" y="2581275"/>
            <a:ext cx="5734050" cy="256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5"/>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Kemudian tambahkan /bin dan /sbin pada variable Path.</a:t>
            </a:r>
            <a:endParaRPr sz="1200">
              <a:latin typeface="Times New Roman"/>
              <a:ea typeface="Times New Roman"/>
              <a:cs typeface="Times New Roman"/>
              <a:sym typeface="Times New Roman"/>
            </a:endParaRPr>
          </a:p>
          <a:p>
            <a:pPr marL="45720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Tambahkan folder data pada file hadoop yang telah di extract.</a:t>
            </a:r>
            <a:endParaRPr sz="12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kemudian di dalam folder data tersebut buat dua folder dengan nama namenode dan datanode.</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761" name="Google Shape;761;p35"/>
          <p:cNvPicPr preferRelativeResize="0"/>
          <p:nvPr/>
        </p:nvPicPr>
        <p:blipFill rotWithShape="1">
          <a:blip r:embed="rId3">
            <a:alphaModFix/>
          </a:blip>
          <a:srcRect r="4030"/>
          <a:stretch/>
        </p:blipFill>
        <p:spPr>
          <a:xfrm>
            <a:off x="776125" y="729000"/>
            <a:ext cx="4086225" cy="752475"/>
          </a:xfrm>
          <a:prstGeom prst="rect">
            <a:avLst/>
          </a:prstGeom>
          <a:noFill/>
          <a:ln>
            <a:noFill/>
          </a:ln>
        </p:spPr>
      </p:pic>
      <p:pic>
        <p:nvPicPr>
          <p:cNvPr id="762" name="Google Shape;762;p35"/>
          <p:cNvPicPr preferRelativeResize="0"/>
          <p:nvPr/>
        </p:nvPicPr>
        <p:blipFill>
          <a:blip r:embed="rId4">
            <a:alphaModFix/>
          </a:blip>
          <a:stretch>
            <a:fillRect/>
          </a:stretch>
        </p:blipFill>
        <p:spPr>
          <a:xfrm>
            <a:off x="776125" y="2166925"/>
            <a:ext cx="5734050" cy="809625"/>
          </a:xfrm>
          <a:prstGeom prst="rect">
            <a:avLst/>
          </a:prstGeom>
          <a:noFill/>
          <a:ln>
            <a:noFill/>
          </a:ln>
        </p:spPr>
      </p:pic>
      <p:pic>
        <p:nvPicPr>
          <p:cNvPr id="763" name="Google Shape;763;p35"/>
          <p:cNvPicPr preferRelativeResize="0"/>
          <p:nvPr/>
        </p:nvPicPr>
        <p:blipFill>
          <a:blip r:embed="rId5">
            <a:alphaModFix/>
          </a:blip>
          <a:stretch>
            <a:fillRect/>
          </a:stretch>
        </p:blipFill>
        <p:spPr>
          <a:xfrm>
            <a:off x="776125" y="3594750"/>
            <a:ext cx="5734050" cy="638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36"/>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Edit core-site.xml, hdfs-site.xml, mapred-site.xml, dan yarn-site.xml.</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200">
                <a:latin typeface="Times New Roman"/>
                <a:ea typeface="Times New Roman"/>
                <a:cs typeface="Times New Roman"/>
                <a:sym typeface="Times New Roman"/>
              </a:rPr>
              <a:t>etc/hadoop/core-site.xml :</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etc/hadoop/hdfs-site.xml :</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769" name="Google Shape;769;p36"/>
          <p:cNvPicPr preferRelativeResize="0"/>
          <p:nvPr/>
        </p:nvPicPr>
        <p:blipFill rotWithShape="1">
          <a:blip r:embed="rId3">
            <a:alphaModFix/>
          </a:blip>
          <a:srcRect l="2542" t="7693" r="9164" b="7946"/>
          <a:stretch/>
        </p:blipFill>
        <p:spPr>
          <a:xfrm>
            <a:off x="755900" y="663350"/>
            <a:ext cx="5483250" cy="1759675"/>
          </a:xfrm>
          <a:prstGeom prst="rect">
            <a:avLst/>
          </a:prstGeom>
          <a:noFill/>
          <a:ln w="28575" cap="flat" cmpd="sng">
            <a:solidFill>
              <a:schemeClr val="dk2"/>
            </a:solidFill>
            <a:prstDash val="solid"/>
            <a:round/>
            <a:headEnd type="none" w="sm" len="sm"/>
            <a:tailEnd type="none" w="sm" len="sm"/>
          </a:ln>
        </p:spPr>
      </p:pic>
      <p:sp>
        <p:nvSpPr>
          <p:cNvPr id="770" name="Google Shape;770;p36"/>
          <p:cNvSpPr txBox="1"/>
          <p:nvPr/>
        </p:nvSpPr>
        <p:spPr>
          <a:xfrm>
            <a:off x="3269700" y="2438750"/>
            <a:ext cx="590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los Text"/>
              <a:ea typeface="Golos Text"/>
              <a:cs typeface="Golos Text"/>
              <a:sym typeface="Golos Text"/>
            </a:endParaRPr>
          </a:p>
        </p:txBody>
      </p:sp>
      <p:pic>
        <p:nvPicPr>
          <p:cNvPr id="771" name="Google Shape;771;p36"/>
          <p:cNvPicPr preferRelativeResize="0"/>
          <p:nvPr/>
        </p:nvPicPr>
        <p:blipFill>
          <a:blip r:embed="rId4">
            <a:alphaModFix/>
          </a:blip>
          <a:stretch>
            <a:fillRect/>
          </a:stretch>
        </p:blipFill>
        <p:spPr>
          <a:xfrm>
            <a:off x="755899" y="2979225"/>
            <a:ext cx="3456475" cy="166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505525" y="270575"/>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file .txt</a:t>
            </a:r>
            <a:endParaRPr/>
          </a:p>
        </p:txBody>
      </p:sp>
      <p:sp>
        <p:nvSpPr>
          <p:cNvPr id="178" name="Google Shape;178;p19"/>
          <p:cNvSpPr txBox="1">
            <a:spLocks noGrp="1"/>
          </p:cNvSpPr>
          <p:nvPr>
            <p:ph type="body" idx="1"/>
          </p:nvPr>
        </p:nvSpPr>
        <p:spPr>
          <a:xfrm>
            <a:off x="449875" y="4254800"/>
            <a:ext cx="42783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https://www.i3s.unice.fr/~jplozi/hadooplab_lsds_2015/datasets/</a:t>
            </a:r>
            <a:r>
              <a:rPr lang="en"/>
              <a:t> </a:t>
            </a:r>
            <a:endParaRPr/>
          </a:p>
          <a:p>
            <a:pPr marL="0" lvl="0" indent="0" algn="l" rtl="0">
              <a:spcBef>
                <a:spcPts val="0"/>
              </a:spcBef>
              <a:spcAft>
                <a:spcPts val="0"/>
              </a:spcAft>
              <a:buNone/>
            </a:pPr>
            <a:endParaRPr/>
          </a:p>
        </p:txBody>
      </p:sp>
      <p:grpSp>
        <p:nvGrpSpPr>
          <p:cNvPr id="179" name="Google Shape;179;p19"/>
          <p:cNvGrpSpPr/>
          <p:nvPr/>
        </p:nvGrpSpPr>
        <p:grpSpPr>
          <a:xfrm>
            <a:off x="5840112" y="729575"/>
            <a:ext cx="3303886" cy="3878927"/>
            <a:chOff x="5201312" y="729700"/>
            <a:chExt cx="3303886" cy="3878927"/>
          </a:xfrm>
        </p:grpSpPr>
        <p:grpSp>
          <p:nvGrpSpPr>
            <p:cNvPr id="180" name="Google Shape;180;p19"/>
            <p:cNvGrpSpPr/>
            <p:nvPr/>
          </p:nvGrpSpPr>
          <p:grpSpPr>
            <a:xfrm flipH="1">
              <a:off x="5201312" y="932488"/>
              <a:ext cx="1331387" cy="724666"/>
              <a:chOff x="238125" y="2409350"/>
              <a:chExt cx="760575" cy="414000"/>
            </a:xfrm>
          </p:grpSpPr>
          <p:sp>
            <p:nvSpPr>
              <p:cNvPr id="181" name="Google Shape;181;p19"/>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19"/>
            <p:cNvGrpSpPr/>
            <p:nvPr/>
          </p:nvGrpSpPr>
          <p:grpSpPr>
            <a:xfrm>
              <a:off x="5434633" y="1349646"/>
              <a:ext cx="3070564" cy="3258981"/>
              <a:chOff x="1304275" y="2258525"/>
              <a:chExt cx="1138300" cy="1208194"/>
            </a:xfrm>
          </p:grpSpPr>
          <p:sp>
            <p:nvSpPr>
              <p:cNvPr id="194" name="Google Shape;194;p19"/>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19"/>
            <p:cNvGrpSpPr/>
            <p:nvPr/>
          </p:nvGrpSpPr>
          <p:grpSpPr>
            <a:xfrm>
              <a:off x="6350950" y="729700"/>
              <a:ext cx="576232" cy="320112"/>
              <a:chOff x="315275" y="3124950"/>
              <a:chExt cx="658175" cy="365675"/>
            </a:xfrm>
          </p:grpSpPr>
          <p:sp>
            <p:nvSpPr>
              <p:cNvPr id="330" name="Google Shape;330;p19"/>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36" name="Google Shape;336;p19"/>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pic>
        <p:nvPicPr>
          <p:cNvPr id="337" name="Google Shape;337;p19"/>
          <p:cNvPicPr preferRelativeResize="0"/>
          <p:nvPr/>
        </p:nvPicPr>
        <p:blipFill rotWithShape="1">
          <a:blip r:embed="rId4">
            <a:alphaModFix/>
          </a:blip>
          <a:srcRect r="12365"/>
          <a:stretch/>
        </p:blipFill>
        <p:spPr>
          <a:xfrm>
            <a:off x="505525" y="893500"/>
            <a:ext cx="4942125" cy="2309625"/>
          </a:xfrm>
          <a:prstGeom prst="rect">
            <a:avLst/>
          </a:prstGeom>
          <a:noFill/>
          <a:ln>
            <a:noFill/>
          </a:ln>
        </p:spPr>
      </p:pic>
      <p:pic>
        <p:nvPicPr>
          <p:cNvPr id="338" name="Google Shape;338;p19"/>
          <p:cNvPicPr preferRelativeResize="0"/>
          <p:nvPr/>
        </p:nvPicPr>
        <p:blipFill>
          <a:blip r:embed="rId5">
            <a:alphaModFix/>
          </a:blip>
          <a:stretch>
            <a:fillRect/>
          </a:stretch>
        </p:blipFill>
        <p:spPr>
          <a:xfrm>
            <a:off x="554120" y="3150625"/>
            <a:ext cx="4069824" cy="98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37"/>
          <p:cNvSpPr txBox="1"/>
          <p:nvPr/>
        </p:nvSpPr>
        <p:spPr>
          <a:xfrm>
            <a:off x="217150" y="0"/>
            <a:ext cx="8201400" cy="51435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etc/hadoop/mapred-site.xml :</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etc/hadoop/yarn-site.xml :</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p:txBody>
      </p:sp>
      <p:pic>
        <p:nvPicPr>
          <p:cNvPr id="777" name="Google Shape;777;p37"/>
          <p:cNvPicPr preferRelativeResize="0"/>
          <p:nvPr/>
        </p:nvPicPr>
        <p:blipFill>
          <a:blip r:embed="rId3">
            <a:alphaModFix/>
          </a:blip>
          <a:stretch>
            <a:fillRect/>
          </a:stretch>
        </p:blipFill>
        <p:spPr>
          <a:xfrm>
            <a:off x="777575" y="397325"/>
            <a:ext cx="3303999" cy="2027800"/>
          </a:xfrm>
          <a:prstGeom prst="rect">
            <a:avLst/>
          </a:prstGeom>
          <a:noFill/>
          <a:ln>
            <a:noFill/>
          </a:ln>
        </p:spPr>
      </p:pic>
      <p:pic>
        <p:nvPicPr>
          <p:cNvPr id="778" name="Google Shape;778;p37"/>
          <p:cNvPicPr preferRelativeResize="0"/>
          <p:nvPr/>
        </p:nvPicPr>
        <p:blipFill>
          <a:blip r:embed="rId4">
            <a:alphaModFix/>
          </a:blip>
          <a:stretch>
            <a:fillRect/>
          </a:stretch>
        </p:blipFill>
        <p:spPr>
          <a:xfrm>
            <a:off x="705525" y="2676861"/>
            <a:ext cx="3304000" cy="23816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8"/>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Edit Hadoop Env pada hadoop env.cmd dengan path folder jdk yang telah didownload</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Download Patch file hadoop untuk Windows</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2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https://github.com/cdarlint/winutils</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Extract file bin tersebut kemudian pindahkan pada folder bin yang ada pada folder hadoop.</a:t>
            </a: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784" name="Google Shape;784;p38"/>
          <p:cNvPicPr preferRelativeResize="0"/>
          <p:nvPr/>
        </p:nvPicPr>
        <p:blipFill>
          <a:blip r:embed="rId4">
            <a:alphaModFix/>
          </a:blip>
          <a:stretch>
            <a:fillRect/>
          </a:stretch>
        </p:blipFill>
        <p:spPr>
          <a:xfrm>
            <a:off x="796550" y="694250"/>
            <a:ext cx="4411275" cy="503300"/>
          </a:xfrm>
          <a:prstGeom prst="rect">
            <a:avLst/>
          </a:prstGeom>
          <a:noFill/>
          <a:ln>
            <a:noFill/>
          </a:ln>
        </p:spPr>
      </p:pic>
      <p:pic>
        <p:nvPicPr>
          <p:cNvPr id="785" name="Google Shape;785;p38"/>
          <p:cNvPicPr preferRelativeResize="0"/>
          <p:nvPr/>
        </p:nvPicPr>
        <p:blipFill>
          <a:blip r:embed="rId5">
            <a:alphaModFix/>
          </a:blip>
          <a:stretch>
            <a:fillRect/>
          </a:stretch>
        </p:blipFill>
        <p:spPr>
          <a:xfrm>
            <a:off x="796550" y="2095900"/>
            <a:ext cx="5676900" cy="762000"/>
          </a:xfrm>
          <a:prstGeom prst="rect">
            <a:avLst/>
          </a:prstGeom>
          <a:noFill/>
          <a:ln>
            <a:noFill/>
          </a:ln>
        </p:spPr>
      </p:pic>
      <p:pic>
        <p:nvPicPr>
          <p:cNvPr id="786" name="Google Shape;786;p38"/>
          <p:cNvPicPr preferRelativeResize="0"/>
          <p:nvPr/>
        </p:nvPicPr>
        <p:blipFill>
          <a:blip r:embed="rId6">
            <a:alphaModFix/>
          </a:blip>
          <a:stretch>
            <a:fillRect/>
          </a:stretch>
        </p:blipFill>
        <p:spPr>
          <a:xfrm>
            <a:off x="767975" y="3410925"/>
            <a:ext cx="5734050" cy="847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39"/>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Verifikasi Hadoop</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solidFill>
                <a:srgbClr val="333746"/>
              </a:solidFill>
              <a:latin typeface="Mulish"/>
              <a:ea typeface="Mulish"/>
              <a:cs typeface="Mulish"/>
              <a:sym typeface="Mulish"/>
            </a:endParaRPr>
          </a:p>
        </p:txBody>
      </p:sp>
      <p:pic>
        <p:nvPicPr>
          <p:cNvPr id="792" name="Google Shape;792;p39"/>
          <p:cNvPicPr preferRelativeResize="0"/>
          <p:nvPr/>
        </p:nvPicPr>
        <p:blipFill>
          <a:blip r:embed="rId3">
            <a:alphaModFix/>
          </a:blip>
          <a:stretch>
            <a:fillRect/>
          </a:stretch>
        </p:blipFill>
        <p:spPr>
          <a:xfrm>
            <a:off x="749400" y="529500"/>
            <a:ext cx="5734050" cy="990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0"/>
          <p:cNvSpPr txBox="1">
            <a:spLocks noGrp="1"/>
          </p:cNvSpPr>
          <p:nvPr>
            <p:ph type="title" idx="2"/>
          </p:nvPr>
        </p:nvSpPr>
        <p:spPr>
          <a:xfrm>
            <a:off x="715100" y="57575"/>
            <a:ext cx="7800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Hadoop WordCount (Java)</a:t>
            </a:r>
            <a:endParaRPr/>
          </a:p>
        </p:txBody>
      </p:sp>
      <p:sp>
        <p:nvSpPr>
          <p:cNvPr id="798" name="Google Shape;798;p40"/>
          <p:cNvSpPr txBox="1"/>
          <p:nvPr/>
        </p:nvSpPr>
        <p:spPr>
          <a:xfrm>
            <a:off x="514400" y="584825"/>
            <a:ext cx="8201400" cy="44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Create Maven Project (Using IntelliJ) dengan Language Java dan Build System Maven.</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799" name="Google Shape;799;p40"/>
          <p:cNvPicPr preferRelativeResize="0"/>
          <p:nvPr/>
        </p:nvPicPr>
        <p:blipFill>
          <a:blip r:embed="rId3">
            <a:alphaModFix/>
          </a:blip>
          <a:stretch>
            <a:fillRect/>
          </a:stretch>
        </p:blipFill>
        <p:spPr>
          <a:xfrm>
            <a:off x="1142200" y="1252225"/>
            <a:ext cx="4324350" cy="2876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41"/>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Tambahkan dependencies pada pom.xm</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9144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805" name="Google Shape;805;p41"/>
          <p:cNvPicPr preferRelativeResize="0"/>
          <p:nvPr/>
        </p:nvPicPr>
        <p:blipFill>
          <a:blip r:embed="rId3">
            <a:alphaModFix/>
          </a:blip>
          <a:stretch>
            <a:fillRect/>
          </a:stretch>
        </p:blipFill>
        <p:spPr>
          <a:xfrm>
            <a:off x="767038" y="530550"/>
            <a:ext cx="5724525" cy="3581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42"/>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746"/>
              </a:solidFill>
              <a:latin typeface="Mulish"/>
              <a:ea typeface="Mulish"/>
              <a:cs typeface="Mulish"/>
              <a:sym typeface="Mulish"/>
            </a:endParaRPr>
          </a:p>
          <a:p>
            <a:pPr marL="457200" lvl="0" indent="-304800" algn="l" rtl="0">
              <a:spcBef>
                <a:spcPts val="0"/>
              </a:spcBef>
              <a:spcAft>
                <a:spcPts val="0"/>
              </a:spcAft>
              <a:buSzPts val="1200"/>
              <a:buFont typeface="Times New Roman"/>
              <a:buChar char="-"/>
            </a:pPr>
            <a:r>
              <a:rPr lang="en" sz="1200">
                <a:latin typeface="Times New Roman"/>
                <a:ea typeface="Times New Roman"/>
                <a:cs typeface="Times New Roman"/>
                <a:sym typeface="Times New Roman"/>
              </a:rPr>
              <a:t>Create Package dan didalam package tersebut buat file java berisi kode wordcount.</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kodenya dapat dilihat pada link : </a:t>
            </a:r>
            <a:r>
              <a:rPr lang="en" sz="12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https://hadoop.apache.org/docs/current/hadoop-mapreduce-client/hadoop-mapreduce-client-core/MapReduceTutorial.html#Source_Code</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811" name="Google Shape;811;p42"/>
          <p:cNvPicPr preferRelativeResize="0"/>
          <p:nvPr/>
        </p:nvPicPr>
        <p:blipFill>
          <a:blip r:embed="rId4">
            <a:alphaModFix/>
          </a:blip>
          <a:stretch>
            <a:fillRect/>
          </a:stretch>
        </p:blipFill>
        <p:spPr>
          <a:xfrm>
            <a:off x="760425" y="697600"/>
            <a:ext cx="1857375" cy="714375"/>
          </a:xfrm>
          <a:prstGeom prst="rect">
            <a:avLst/>
          </a:prstGeom>
          <a:noFill/>
          <a:ln>
            <a:noFill/>
          </a:ln>
        </p:spPr>
      </p:pic>
      <p:pic>
        <p:nvPicPr>
          <p:cNvPr id="812" name="Google Shape;812;p42"/>
          <p:cNvPicPr preferRelativeResize="0"/>
          <p:nvPr/>
        </p:nvPicPr>
        <p:blipFill>
          <a:blip r:embed="rId5">
            <a:alphaModFix/>
          </a:blip>
          <a:stretch>
            <a:fillRect/>
          </a:stretch>
        </p:blipFill>
        <p:spPr>
          <a:xfrm>
            <a:off x="760425" y="2374000"/>
            <a:ext cx="5734050" cy="2362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43"/>
          <p:cNvSpPr txBox="1"/>
          <p:nvPr/>
        </p:nvSpPr>
        <p:spPr>
          <a:xfrm>
            <a:off x="217150" y="0"/>
            <a:ext cx="8926800" cy="46425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Kemudian membuat jar file dengan maven.</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200" b="1">
                <a:latin typeface="Times New Roman"/>
                <a:ea typeface="Times New Roman"/>
                <a:cs typeface="Times New Roman"/>
                <a:sym typeface="Times New Roman"/>
              </a:rPr>
              <a:t>mvn clean </a:t>
            </a:r>
            <a:endParaRPr sz="1200" b="1">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b="1">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818" name="Google Shape;818;p43"/>
          <p:cNvPicPr preferRelativeResize="0"/>
          <p:nvPr/>
        </p:nvPicPr>
        <p:blipFill>
          <a:blip r:embed="rId3">
            <a:alphaModFix/>
          </a:blip>
          <a:stretch>
            <a:fillRect/>
          </a:stretch>
        </p:blipFill>
        <p:spPr>
          <a:xfrm>
            <a:off x="780850" y="733725"/>
            <a:ext cx="5734050" cy="533400"/>
          </a:xfrm>
          <a:prstGeom prst="rect">
            <a:avLst/>
          </a:prstGeom>
          <a:noFill/>
          <a:ln>
            <a:noFill/>
          </a:ln>
        </p:spPr>
      </p:pic>
      <p:pic>
        <p:nvPicPr>
          <p:cNvPr id="819" name="Google Shape;819;p43"/>
          <p:cNvPicPr preferRelativeResize="0"/>
          <p:nvPr/>
        </p:nvPicPr>
        <p:blipFill>
          <a:blip r:embed="rId4">
            <a:alphaModFix/>
          </a:blip>
          <a:stretch>
            <a:fillRect/>
          </a:stretch>
        </p:blipFill>
        <p:spPr>
          <a:xfrm>
            <a:off x="780850" y="1538288"/>
            <a:ext cx="5734050" cy="2066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4"/>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Clr>
                <a:srgbClr val="333746"/>
              </a:buClr>
              <a:buSzPts val="1200"/>
              <a:buFont typeface="Mulish"/>
              <a:buChar char="-"/>
            </a:pPr>
            <a:r>
              <a:rPr lang="en" sz="1200" b="1">
                <a:latin typeface="Times New Roman"/>
                <a:ea typeface="Times New Roman"/>
                <a:cs typeface="Times New Roman"/>
                <a:sym typeface="Times New Roman"/>
              </a:rPr>
              <a:t>mvn install</a:t>
            </a:r>
            <a:endParaRPr sz="1200" b="1">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b="1">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15000"/>
              </a:lnSpc>
              <a:spcBef>
                <a:spcPts val="0"/>
              </a:spcBef>
              <a:spcAft>
                <a:spcPts val="0"/>
              </a:spcAft>
              <a:buClr>
                <a:srgbClr val="333746"/>
              </a:buClr>
              <a:buSzPts val="1200"/>
              <a:buFont typeface="Mulish"/>
              <a:buChar char="-"/>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Maka pada target folder terdapat file jar.	</a:t>
            </a:r>
            <a:endParaRPr sz="1200">
              <a:latin typeface="Times New Roman"/>
              <a:ea typeface="Times New Roman"/>
              <a:cs typeface="Times New Roman"/>
              <a:sym typeface="Times New Roman"/>
            </a:endParaRPr>
          </a:p>
          <a:p>
            <a:pPr marL="9144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825" name="Google Shape;825;p44"/>
          <p:cNvPicPr preferRelativeResize="0"/>
          <p:nvPr/>
        </p:nvPicPr>
        <p:blipFill>
          <a:blip r:embed="rId3">
            <a:alphaModFix/>
          </a:blip>
          <a:stretch>
            <a:fillRect/>
          </a:stretch>
        </p:blipFill>
        <p:spPr>
          <a:xfrm>
            <a:off x="780850" y="553375"/>
            <a:ext cx="5721026" cy="494175"/>
          </a:xfrm>
          <a:prstGeom prst="rect">
            <a:avLst/>
          </a:prstGeom>
          <a:noFill/>
          <a:ln>
            <a:noFill/>
          </a:ln>
        </p:spPr>
      </p:pic>
      <p:pic>
        <p:nvPicPr>
          <p:cNvPr id="826" name="Google Shape;826;p44"/>
          <p:cNvPicPr preferRelativeResize="0"/>
          <p:nvPr/>
        </p:nvPicPr>
        <p:blipFill>
          <a:blip r:embed="rId4">
            <a:alphaModFix/>
          </a:blip>
          <a:stretch>
            <a:fillRect/>
          </a:stretch>
        </p:blipFill>
        <p:spPr>
          <a:xfrm>
            <a:off x="774338" y="1326025"/>
            <a:ext cx="5734050" cy="1019175"/>
          </a:xfrm>
          <a:prstGeom prst="rect">
            <a:avLst/>
          </a:prstGeom>
          <a:noFill/>
          <a:ln>
            <a:noFill/>
          </a:ln>
        </p:spPr>
      </p:pic>
      <p:pic>
        <p:nvPicPr>
          <p:cNvPr id="827" name="Google Shape;827;p44"/>
          <p:cNvPicPr preferRelativeResize="0"/>
          <p:nvPr/>
        </p:nvPicPr>
        <p:blipFill>
          <a:blip r:embed="rId5">
            <a:alphaModFix/>
          </a:blip>
          <a:stretch>
            <a:fillRect/>
          </a:stretch>
        </p:blipFill>
        <p:spPr>
          <a:xfrm>
            <a:off x="780850" y="2798175"/>
            <a:ext cx="3971925" cy="962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5"/>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Buat input file (.txt) </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200">
                <a:latin typeface="Times New Roman"/>
                <a:ea typeface="Times New Roman"/>
                <a:cs typeface="Times New Roman"/>
                <a:sym typeface="Times New Roman"/>
              </a:rPr>
              <a:t>example : </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run cmd as administrator kemudian cd ke folder sbin</a:t>
            </a:r>
            <a:endParaRPr sz="12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833" name="Google Shape;833;p45"/>
          <p:cNvPicPr preferRelativeResize="0"/>
          <p:nvPr/>
        </p:nvPicPr>
        <p:blipFill>
          <a:blip r:embed="rId3">
            <a:alphaModFix/>
          </a:blip>
          <a:stretch>
            <a:fillRect/>
          </a:stretch>
        </p:blipFill>
        <p:spPr>
          <a:xfrm>
            <a:off x="749450" y="716925"/>
            <a:ext cx="5734050" cy="2171700"/>
          </a:xfrm>
          <a:prstGeom prst="rect">
            <a:avLst/>
          </a:prstGeom>
          <a:noFill/>
          <a:ln>
            <a:noFill/>
          </a:ln>
        </p:spPr>
      </p:pic>
      <p:pic>
        <p:nvPicPr>
          <p:cNvPr id="834" name="Google Shape;834;p45"/>
          <p:cNvPicPr preferRelativeResize="0"/>
          <p:nvPr/>
        </p:nvPicPr>
        <p:blipFill>
          <a:blip r:embed="rId4">
            <a:alphaModFix/>
          </a:blip>
          <a:stretch>
            <a:fillRect/>
          </a:stretch>
        </p:blipFill>
        <p:spPr>
          <a:xfrm>
            <a:off x="749450" y="3541350"/>
            <a:ext cx="3838575" cy="561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6"/>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Menjalankan Hadoop serta jps untuk memastikan hadoop berjalan semestinya.</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200">
                <a:latin typeface="Times New Roman"/>
                <a:ea typeface="Times New Roman"/>
                <a:cs typeface="Times New Roman"/>
                <a:sym typeface="Times New Roman"/>
              </a:rPr>
              <a:t>Start-all.cmd</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840" name="Google Shape;840;p46"/>
          <p:cNvPicPr preferRelativeResize="0"/>
          <p:nvPr/>
        </p:nvPicPr>
        <p:blipFill>
          <a:blip r:embed="rId3">
            <a:alphaModFix/>
          </a:blip>
          <a:stretch>
            <a:fillRect/>
          </a:stretch>
        </p:blipFill>
        <p:spPr>
          <a:xfrm>
            <a:off x="729000" y="1027525"/>
            <a:ext cx="5734050" cy="237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0"/>
          <p:cNvSpPr txBox="1">
            <a:spLocks noGrp="1"/>
          </p:cNvSpPr>
          <p:nvPr>
            <p:ph type="title"/>
          </p:nvPr>
        </p:nvSpPr>
        <p:spPr>
          <a:xfrm>
            <a:off x="505525" y="319450"/>
            <a:ext cx="4737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code (Python)</a:t>
            </a:r>
            <a:endParaRPr/>
          </a:p>
        </p:txBody>
      </p:sp>
      <p:sp>
        <p:nvSpPr>
          <p:cNvPr id="344" name="Google Shape;344;p20"/>
          <p:cNvSpPr txBox="1">
            <a:spLocks noGrp="1"/>
          </p:cNvSpPr>
          <p:nvPr>
            <p:ph type="body" idx="1"/>
          </p:nvPr>
        </p:nvSpPr>
        <p:spPr>
          <a:xfrm>
            <a:off x="449875" y="4008950"/>
            <a:ext cx="42783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https://www.geeksforgeeks.org/python-program-to-count-words-in-text-file/</a:t>
            </a:r>
            <a:r>
              <a:rPr lang="en"/>
              <a:t> </a:t>
            </a:r>
            <a:endParaRPr/>
          </a:p>
          <a:p>
            <a:pPr marL="0" lvl="0" indent="0" algn="l" rtl="0">
              <a:spcBef>
                <a:spcPts val="0"/>
              </a:spcBef>
              <a:spcAft>
                <a:spcPts val="0"/>
              </a:spcAft>
              <a:buNone/>
            </a:pPr>
            <a:endParaRPr/>
          </a:p>
        </p:txBody>
      </p:sp>
      <p:grpSp>
        <p:nvGrpSpPr>
          <p:cNvPr id="345" name="Google Shape;345;p20"/>
          <p:cNvGrpSpPr/>
          <p:nvPr/>
        </p:nvGrpSpPr>
        <p:grpSpPr>
          <a:xfrm>
            <a:off x="6262162" y="788250"/>
            <a:ext cx="3303886" cy="3878927"/>
            <a:chOff x="5201312" y="729700"/>
            <a:chExt cx="3303886" cy="3878927"/>
          </a:xfrm>
        </p:grpSpPr>
        <p:grpSp>
          <p:nvGrpSpPr>
            <p:cNvPr id="346" name="Google Shape;346;p20"/>
            <p:cNvGrpSpPr/>
            <p:nvPr/>
          </p:nvGrpSpPr>
          <p:grpSpPr>
            <a:xfrm flipH="1">
              <a:off x="5201312" y="932488"/>
              <a:ext cx="1331387" cy="724666"/>
              <a:chOff x="238125" y="2409350"/>
              <a:chExt cx="760575" cy="414000"/>
            </a:xfrm>
          </p:grpSpPr>
          <p:sp>
            <p:nvSpPr>
              <p:cNvPr id="347" name="Google Shape;347;p20"/>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0"/>
            <p:cNvGrpSpPr/>
            <p:nvPr/>
          </p:nvGrpSpPr>
          <p:grpSpPr>
            <a:xfrm>
              <a:off x="5434633" y="1349646"/>
              <a:ext cx="3070564" cy="3258981"/>
              <a:chOff x="1304275" y="2258525"/>
              <a:chExt cx="1138300" cy="1208194"/>
            </a:xfrm>
          </p:grpSpPr>
          <p:sp>
            <p:nvSpPr>
              <p:cNvPr id="360" name="Google Shape;360;p20"/>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0"/>
            <p:cNvGrpSpPr/>
            <p:nvPr/>
          </p:nvGrpSpPr>
          <p:grpSpPr>
            <a:xfrm>
              <a:off x="6350950" y="729700"/>
              <a:ext cx="576232" cy="320112"/>
              <a:chOff x="315275" y="3124950"/>
              <a:chExt cx="658175" cy="365675"/>
            </a:xfrm>
          </p:grpSpPr>
          <p:sp>
            <p:nvSpPr>
              <p:cNvPr id="496" name="Google Shape;496;p20"/>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20"/>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pic>
        <p:nvPicPr>
          <p:cNvPr id="503" name="Google Shape;503;p20"/>
          <p:cNvPicPr preferRelativeResize="0"/>
          <p:nvPr/>
        </p:nvPicPr>
        <p:blipFill>
          <a:blip r:embed="rId4">
            <a:alphaModFix/>
          </a:blip>
          <a:stretch>
            <a:fillRect/>
          </a:stretch>
        </p:blipFill>
        <p:spPr>
          <a:xfrm>
            <a:off x="410750" y="1026850"/>
            <a:ext cx="5314051" cy="2966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47"/>
          <p:cNvSpPr txBox="1"/>
          <p:nvPr/>
        </p:nvSpPr>
        <p:spPr>
          <a:xfrm>
            <a:off x="217150" y="0"/>
            <a:ext cx="8802900" cy="4642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hadoop fs -mkdir /testinp</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hadoop fs -put "D:\Universitas Indonesia\Semester 4\Sistem Basis Data\Hadoop\1M.txt" /testinp</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hadoop jar "D:\Universitas Indonesia\Semester 4\Sistem Basis Data\Hadoop\Hadoop_WordCount\target\Hadoop_WordCount-1.0-SNAPSHOT.jar" org.wordcount.WordCount /testinp /output_test</a:t>
            </a: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846" name="Google Shape;846;p47"/>
          <p:cNvPicPr preferRelativeResize="0"/>
          <p:nvPr/>
        </p:nvPicPr>
        <p:blipFill>
          <a:blip r:embed="rId3">
            <a:alphaModFix/>
          </a:blip>
          <a:stretch>
            <a:fillRect/>
          </a:stretch>
        </p:blipFill>
        <p:spPr>
          <a:xfrm>
            <a:off x="680738" y="710500"/>
            <a:ext cx="7274225" cy="509875"/>
          </a:xfrm>
          <a:prstGeom prst="rect">
            <a:avLst/>
          </a:prstGeom>
          <a:noFill/>
          <a:ln>
            <a:noFill/>
          </a:ln>
        </p:spPr>
      </p:pic>
      <p:pic>
        <p:nvPicPr>
          <p:cNvPr id="847" name="Google Shape;847;p47"/>
          <p:cNvPicPr preferRelativeResize="0"/>
          <p:nvPr/>
        </p:nvPicPr>
        <p:blipFill>
          <a:blip r:embed="rId4">
            <a:alphaModFix/>
          </a:blip>
          <a:stretch>
            <a:fillRect/>
          </a:stretch>
        </p:blipFill>
        <p:spPr>
          <a:xfrm>
            <a:off x="680750" y="1908700"/>
            <a:ext cx="8125000" cy="250600"/>
          </a:xfrm>
          <a:prstGeom prst="rect">
            <a:avLst/>
          </a:prstGeom>
          <a:noFill/>
          <a:ln>
            <a:noFill/>
          </a:ln>
        </p:spPr>
      </p:pic>
      <p:pic>
        <p:nvPicPr>
          <p:cNvPr id="848" name="Google Shape;848;p47"/>
          <p:cNvPicPr preferRelativeResize="0"/>
          <p:nvPr/>
        </p:nvPicPr>
        <p:blipFill>
          <a:blip r:embed="rId5">
            <a:alphaModFix/>
          </a:blip>
          <a:stretch>
            <a:fillRect/>
          </a:stretch>
        </p:blipFill>
        <p:spPr>
          <a:xfrm>
            <a:off x="680750" y="2934875"/>
            <a:ext cx="5734050" cy="1895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8"/>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Output</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200">
                <a:latin typeface="Times New Roman"/>
                <a:ea typeface="Times New Roman"/>
                <a:cs typeface="Times New Roman"/>
                <a:sym typeface="Times New Roman"/>
              </a:rPr>
              <a:t>hadoop fs -cat /output_test/part-r-00000</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854" name="Google Shape;854;p48"/>
          <p:cNvPicPr preferRelativeResize="0"/>
          <p:nvPr/>
        </p:nvPicPr>
        <p:blipFill>
          <a:blip r:embed="rId3">
            <a:alphaModFix/>
          </a:blip>
          <a:stretch>
            <a:fillRect/>
          </a:stretch>
        </p:blipFill>
        <p:spPr>
          <a:xfrm>
            <a:off x="765150" y="827975"/>
            <a:ext cx="4311349" cy="2807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9"/>
          <p:cNvSpPr txBox="1"/>
          <p:nvPr/>
        </p:nvSpPr>
        <p:spPr>
          <a:xfrm>
            <a:off x="217150" y="0"/>
            <a:ext cx="8201400" cy="46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746"/>
              </a:solidFill>
              <a:latin typeface="Mulish"/>
              <a:ea typeface="Mulish"/>
              <a:cs typeface="Mulish"/>
              <a:sym typeface="Mulish"/>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Output</a:t>
            </a:r>
            <a:endParaRPr sz="12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200">
                <a:latin typeface="Times New Roman"/>
                <a:ea typeface="Times New Roman"/>
                <a:cs typeface="Times New Roman"/>
                <a:sym typeface="Times New Roman"/>
              </a:rPr>
              <a:t>stop-all.cmd</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a:p>
            <a:pPr marL="45720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333746"/>
              </a:solidFill>
              <a:latin typeface="Mulish"/>
              <a:ea typeface="Mulish"/>
              <a:cs typeface="Mulish"/>
              <a:sym typeface="Mulish"/>
            </a:endParaRPr>
          </a:p>
        </p:txBody>
      </p:sp>
      <p:pic>
        <p:nvPicPr>
          <p:cNvPr id="860" name="Google Shape;860;p49"/>
          <p:cNvPicPr preferRelativeResize="0"/>
          <p:nvPr/>
        </p:nvPicPr>
        <p:blipFill>
          <a:blip r:embed="rId3">
            <a:alphaModFix/>
          </a:blip>
          <a:stretch>
            <a:fillRect/>
          </a:stretch>
        </p:blipFill>
        <p:spPr>
          <a:xfrm>
            <a:off x="639450" y="1016525"/>
            <a:ext cx="5734050" cy="1552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50"/>
          <p:cNvGrpSpPr/>
          <p:nvPr/>
        </p:nvGrpSpPr>
        <p:grpSpPr>
          <a:xfrm flipH="1">
            <a:off x="5932613" y="914389"/>
            <a:ext cx="3706695" cy="2550084"/>
            <a:chOff x="4388650" y="2224200"/>
            <a:chExt cx="1707525" cy="1174775"/>
          </a:xfrm>
        </p:grpSpPr>
        <p:sp>
          <p:nvSpPr>
            <p:cNvPr id="866" name="Google Shape;866;p50"/>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0"/>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0"/>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0"/>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0"/>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0"/>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0"/>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0"/>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0"/>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0"/>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0"/>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0"/>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0"/>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50"/>
          <p:cNvSpPr txBox="1">
            <a:spLocks noGrp="1"/>
          </p:cNvSpPr>
          <p:nvPr>
            <p:ph type="ctrTitle" idx="4294967295"/>
          </p:nvPr>
        </p:nvSpPr>
        <p:spPr>
          <a:xfrm>
            <a:off x="948575" y="2042250"/>
            <a:ext cx="3856800" cy="10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t>Thanks!</a:t>
            </a:r>
            <a:endParaRPr sz="5000"/>
          </a:p>
        </p:txBody>
      </p:sp>
      <p:cxnSp>
        <p:nvCxnSpPr>
          <p:cNvPr id="932" name="Google Shape;932;p50"/>
          <p:cNvCxnSpPr/>
          <p:nvPr/>
        </p:nvCxnSpPr>
        <p:spPr>
          <a:xfrm>
            <a:off x="4252775" y="24861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1"/>
          <p:cNvSpPr txBox="1">
            <a:spLocks noGrp="1"/>
          </p:cNvSpPr>
          <p:nvPr>
            <p:ph type="title"/>
          </p:nvPr>
        </p:nvSpPr>
        <p:spPr>
          <a:xfrm>
            <a:off x="860625" y="313750"/>
            <a:ext cx="71331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 Compare</a:t>
            </a:r>
            <a:endParaRPr/>
          </a:p>
        </p:txBody>
      </p:sp>
      <p:graphicFrame>
        <p:nvGraphicFramePr>
          <p:cNvPr id="509" name="Google Shape;509;p21"/>
          <p:cNvGraphicFramePr/>
          <p:nvPr/>
        </p:nvGraphicFramePr>
        <p:xfrm>
          <a:off x="957838" y="1253261"/>
          <a:ext cx="6553400" cy="3274650"/>
        </p:xfrm>
        <a:graphic>
          <a:graphicData uri="http://schemas.openxmlformats.org/drawingml/2006/table">
            <a:tbl>
              <a:tblPr>
                <a:noFill/>
                <a:tableStyleId>{30D6AB7C-5309-4BFB-BE51-2829ADD84A31}</a:tableStyleId>
              </a:tblPr>
              <a:tblGrid>
                <a:gridCol w="1638350">
                  <a:extLst>
                    <a:ext uri="{9D8B030D-6E8A-4147-A177-3AD203B41FA5}">
                      <a16:colId xmlns:a16="http://schemas.microsoft.com/office/drawing/2014/main" val="20000"/>
                    </a:ext>
                  </a:extLst>
                </a:gridCol>
                <a:gridCol w="1638350">
                  <a:extLst>
                    <a:ext uri="{9D8B030D-6E8A-4147-A177-3AD203B41FA5}">
                      <a16:colId xmlns:a16="http://schemas.microsoft.com/office/drawing/2014/main" val="20001"/>
                    </a:ext>
                  </a:extLst>
                </a:gridCol>
                <a:gridCol w="1638350">
                  <a:extLst>
                    <a:ext uri="{9D8B030D-6E8A-4147-A177-3AD203B41FA5}">
                      <a16:colId xmlns:a16="http://schemas.microsoft.com/office/drawing/2014/main" val="20002"/>
                    </a:ext>
                  </a:extLst>
                </a:gridCol>
                <a:gridCol w="1638350">
                  <a:extLst>
                    <a:ext uri="{9D8B030D-6E8A-4147-A177-3AD203B41FA5}">
                      <a16:colId xmlns:a16="http://schemas.microsoft.com/office/drawing/2014/main" val="20003"/>
                    </a:ext>
                  </a:extLst>
                </a:gridCol>
              </a:tblGrid>
              <a:tr h="545775">
                <a:tc>
                  <a:txBody>
                    <a:bodyPr/>
                    <a:lstStyle/>
                    <a:p>
                      <a:pPr marL="0" lvl="0" indent="0" algn="ctr" rtl="0">
                        <a:spcBef>
                          <a:spcPts val="0"/>
                        </a:spcBef>
                        <a:spcAft>
                          <a:spcPts val="0"/>
                        </a:spcAft>
                        <a:buNone/>
                      </a:pPr>
                      <a:r>
                        <a:rPr lang="en" sz="2000">
                          <a:solidFill>
                            <a:schemeClr val="dk1"/>
                          </a:solidFill>
                        </a:rPr>
                        <a:t>Size / Type</a:t>
                      </a:r>
                      <a:endParaRPr sz="2000">
                        <a:solidFill>
                          <a:schemeClr val="dk1"/>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6"/>
                          </a:solidFill>
                        </a:rPr>
                        <a:t>Python (s)</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05C73"/>
                    </a:solidFill>
                  </a:tcPr>
                </a:tc>
                <a:tc>
                  <a:txBody>
                    <a:bodyPr/>
                    <a:lstStyle/>
                    <a:p>
                      <a:pPr marL="0" lvl="0" indent="0" algn="ctr" rtl="0">
                        <a:spcBef>
                          <a:spcPts val="0"/>
                        </a:spcBef>
                        <a:spcAft>
                          <a:spcPts val="0"/>
                        </a:spcAft>
                        <a:buNone/>
                      </a:pPr>
                      <a:r>
                        <a:rPr lang="en" sz="2000">
                          <a:solidFill>
                            <a:schemeClr val="accent6"/>
                          </a:solidFill>
                        </a:rPr>
                        <a:t>Hadoop (s)</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05C73"/>
                    </a:solidFill>
                  </a:tcPr>
                </a:tc>
                <a:tc>
                  <a:txBody>
                    <a:bodyPr/>
                    <a:lstStyle/>
                    <a:p>
                      <a:pPr marL="0" lvl="0" indent="0" algn="ctr" rtl="0">
                        <a:spcBef>
                          <a:spcPts val="0"/>
                        </a:spcBef>
                        <a:spcAft>
                          <a:spcPts val="0"/>
                        </a:spcAft>
                        <a:buNone/>
                      </a:pPr>
                      <a:r>
                        <a:rPr lang="en" sz="2000">
                          <a:solidFill>
                            <a:schemeClr val="accent6"/>
                          </a:solidFill>
                        </a:rPr>
                        <a:t>Ratio</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05C73"/>
                    </a:solidFill>
                  </a:tcPr>
                </a:tc>
                <a:extLst>
                  <a:ext uri="{0D108BD9-81ED-4DB2-BD59-A6C34878D82A}">
                    <a16:rowId xmlns:a16="http://schemas.microsoft.com/office/drawing/2014/main" val="10000"/>
                  </a:ext>
                </a:extLst>
              </a:tr>
              <a:tr h="545775">
                <a:tc>
                  <a:txBody>
                    <a:bodyPr/>
                    <a:lstStyle/>
                    <a:p>
                      <a:pPr marL="0" lvl="0" indent="0" algn="ctr" rtl="0">
                        <a:spcBef>
                          <a:spcPts val="0"/>
                        </a:spcBef>
                        <a:spcAft>
                          <a:spcPts val="0"/>
                        </a:spcAft>
                        <a:buNone/>
                      </a:pPr>
                      <a:r>
                        <a:rPr lang="en" sz="2000">
                          <a:solidFill>
                            <a:schemeClr val="accent6"/>
                          </a:solidFill>
                        </a:rPr>
                        <a:t>1 MB</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05C73"/>
                    </a:solidFill>
                  </a:tcPr>
                </a:tc>
                <a:tc>
                  <a:txBody>
                    <a:bodyPr/>
                    <a:lstStyle/>
                    <a:p>
                      <a:pPr marL="0" lvl="0" indent="0" algn="ctr" rtl="0">
                        <a:spcBef>
                          <a:spcPts val="0"/>
                        </a:spcBef>
                        <a:spcAft>
                          <a:spcPts val="0"/>
                        </a:spcAft>
                        <a:buNone/>
                      </a:pPr>
                      <a:r>
                        <a:rPr lang="en" sz="2000">
                          <a:solidFill>
                            <a:schemeClr val="accent6"/>
                          </a:solidFill>
                        </a:rPr>
                        <a:t>0.137 </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tc>
                  <a:txBody>
                    <a:bodyPr/>
                    <a:lstStyle/>
                    <a:p>
                      <a:pPr marL="0" lvl="0" indent="0" algn="ctr" rtl="0">
                        <a:spcBef>
                          <a:spcPts val="0"/>
                        </a:spcBef>
                        <a:spcAft>
                          <a:spcPts val="0"/>
                        </a:spcAft>
                        <a:buNone/>
                      </a:pPr>
                      <a:r>
                        <a:rPr lang="en" sz="2000">
                          <a:solidFill>
                            <a:schemeClr val="accent6"/>
                          </a:solidFill>
                        </a:rPr>
                        <a:t>30.242</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tc>
                  <a:txBody>
                    <a:bodyPr/>
                    <a:lstStyle/>
                    <a:p>
                      <a:pPr marL="0" lvl="0" indent="0" algn="ctr" rtl="0">
                        <a:spcBef>
                          <a:spcPts val="0"/>
                        </a:spcBef>
                        <a:spcAft>
                          <a:spcPts val="0"/>
                        </a:spcAft>
                        <a:buNone/>
                      </a:pPr>
                      <a:r>
                        <a:rPr lang="en" sz="2000">
                          <a:solidFill>
                            <a:schemeClr val="accent6"/>
                          </a:solidFill>
                        </a:rPr>
                        <a:t>0.00453</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extLst>
                  <a:ext uri="{0D108BD9-81ED-4DB2-BD59-A6C34878D82A}">
                    <a16:rowId xmlns:a16="http://schemas.microsoft.com/office/drawing/2014/main" val="10001"/>
                  </a:ext>
                </a:extLst>
              </a:tr>
              <a:tr h="545775">
                <a:tc>
                  <a:txBody>
                    <a:bodyPr/>
                    <a:lstStyle/>
                    <a:p>
                      <a:pPr marL="0" lvl="0" indent="0" algn="ctr" rtl="0">
                        <a:spcBef>
                          <a:spcPts val="0"/>
                        </a:spcBef>
                        <a:spcAft>
                          <a:spcPts val="0"/>
                        </a:spcAft>
                        <a:buNone/>
                      </a:pPr>
                      <a:r>
                        <a:rPr lang="en" sz="2000">
                          <a:solidFill>
                            <a:schemeClr val="accent6"/>
                          </a:solidFill>
                        </a:rPr>
                        <a:t>100 MB</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05C73"/>
                    </a:solidFill>
                  </a:tcPr>
                </a:tc>
                <a:tc>
                  <a:txBody>
                    <a:bodyPr/>
                    <a:lstStyle/>
                    <a:p>
                      <a:pPr marL="0" lvl="0" indent="0" algn="ctr" rtl="0">
                        <a:spcBef>
                          <a:spcPts val="0"/>
                        </a:spcBef>
                        <a:spcAft>
                          <a:spcPts val="0"/>
                        </a:spcAft>
                        <a:buNone/>
                      </a:pPr>
                      <a:r>
                        <a:rPr lang="en" sz="2000">
                          <a:solidFill>
                            <a:schemeClr val="accent6"/>
                          </a:solidFill>
                        </a:rPr>
                        <a:t>27.021</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tc>
                  <a:txBody>
                    <a:bodyPr/>
                    <a:lstStyle/>
                    <a:p>
                      <a:pPr marL="0" lvl="0" indent="0" algn="ctr" rtl="0">
                        <a:spcBef>
                          <a:spcPts val="0"/>
                        </a:spcBef>
                        <a:spcAft>
                          <a:spcPts val="0"/>
                        </a:spcAft>
                        <a:buNone/>
                      </a:pPr>
                      <a:r>
                        <a:rPr lang="en" sz="2000">
                          <a:solidFill>
                            <a:schemeClr val="accent6"/>
                          </a:solidFill>
                        </a:rPr>
                        <a:t>62.245</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tc>
                  <a:txBody>
                    <a:bodyPr/>
                    <a:lstStyle/>
                    <a:p>
                      <a:pPr marL="0" lvl="0" indent="0" algn="ctr" rtl="0">
                        <a:spcBef>
                          <a:spcPts val="0"/>
                        </a:spcBef>
                        <a:spcAft>
                          <a:spcPts val="0"/>
                        </a:spcAft>
                        <a:buNone/>
                      </a:pPr>
                      <a:r>
                        <a:rPr lang="en" sz="2000">
                          <a:solidFill>
                            <a:schemeClr val="accent6"/>
                          </a:solidFill>
                        </a:rPr>
                        <a:t>0.43411</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extLst>
                  <a:ext uri="{0D108BD9-81ED-4DB2-BD59-A6C34878D82A}">
                    <a16:rowId xmlns:a16="http://schemas.microsoft.com/office/drawing/2014/main" val="10002"/>
                  </a:ext>
                </a:extLst>
              </a:tr>
              <a:tr h="545775">
                <a:tc>
                  <a:txBody>
                    <a:bodyPr/>
                    <a:lstStyle/>
                    <a:p>
                      <a:pPr marL="0" lvl="0" indent="0" algn="ctr" rtl="0">
                        <a:spcBef>
                          <a:spcPts val="0"/>
                        </a:spcBef>
                        <a:spcAft>
                          <a:spcPts val="0"/>
                        </a:spcAft>
                        <a:buNone/>
                      </a:pPr>
                      <a:r>
                        <a:rPr lang="en" sz="2000">
                          <a:solidFill>
                            <a:schemeClr val="accent6"/>
                          </a:solidFill>
                        </a:rPr>
                        <a:t>200 MB</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05C73"/>
                    </a:solidFill>
                  </a:tcPr>
                </a:tc>
                <a:tc>
                  <a:txBody>
                    <a:bodyPr/>
                    <a:lstStyle/>
                    <a:p>
                      <a:pPr marL="0" lvl="0" indent="0" algn="ctr" rtl="0">
                        <a:spcBef>
                          <a:spcPts val="0"/>
                        </a:spcBef>
                        <a:spcAft>
                          <a:spcPts val="0"/>
                        </a:spcAft>
                        <a:buNone/>
                      </a:pPr>
                      <a:r>
                        <a:rPr lang="en" sz="2000">
                          <a:solidFill>
                            <a:schemeClr val="accent6"/>
                          </a:solidFill>
                        </a:rPr>
                        <a:t>42.617</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tc>
                  <a:txBody>
                    <a:bodyPr/>
                    <a:lstStyle/>
                    <a:p>
                      <a:pPr marL="0" lvl="0" indent="0" algn="ctr" rtl="0">
                        <a:spcBef>
                          <a:spcPts val="0"/>
                        </a:spcBef>
                        <a:spcAft>
                          <a:spcPts val="0"/>
                        </a:spcAft>
                        <a:buNone/>
                      </a:pPr>
                      <a:r>
                        <a:rPr lang="en" sz="2000">
                          <a:solidFill>
                            <a:schemeClr val="accent6"/>
                          </a:solidFill>
                        </a:rPr>
                        <a:t>71.460</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tc>
                  <a:txBody>
                    <a:bodyPr/>
                    <a:lstStyle/>
                    <a:p>
                      <a:pPr marL="0" lvl="0" indent="0" algn="ctr" rtl="0">
                        <a:spcBef>
                          <a:spcPts val="0"/>
                        </a:spcBef>
                        <a:spcAft>
                          <a:spcPts val="0"/>
                        </a:spcAft>
                        <a:buNone/>
                      </a:pPr>
                      <a:r>
                        <a:rPr lang="en" sz="2000">
                          <a:solidFill>
                            <a:schemeClr val="accent6"/>
                          </a:solidFill>
                        </a:rPr>
                        <a:t>0.59637</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extLst>
                  <a:ext uri="{0D108BD9-81ED-4DB2-BD59-A6C34878D82A}">
                    <a16:rowId xmlns:a16="http://schemas.microsoft.com/office/drawing/2014/main" val="10003"/>
                  </a:ext>
                </a:extLst>
              </a:tr>
              <a:tr h="545775">
                <a:tc>
                  <a:txBody>
                    <a:bodyPr/>
                    <a:lstStyle/>
                    <a:p>
                      <a:pPr marL="0" lvl="0" indent="0" algn="ctr" rtl="0">
                        <a:spcBef>
                          <a:spcPts val="0"/>
                        </a:spcBef>
                        <a:spcAft>
                          <a:spcPts val="0"/>
                        </a:spcAft>
                        <a:buNone/>
                      </a:pPr>
                      <a:r>
                        <a:rPr lang="en" sz="2000">
                          <a:solidFill>
                            <a:schemeClr val="accent6"/>
                          </a:solidFill>
                        </a:rPr>
                        <a:t>500 MB</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05C73"/>
                    </a:solidFill>
                  </a:tcPr>
                </a:tc>
                <a:tc>
                  <a:txBody>
                    <a:bodyPr/>
                    <a:lstStyle/>
                    <a:p>
                      <a:pPr marL="0" lvl="0" indent="0" algn="ctr" rtl="0">
                        <a:spcBef>
                          <a:spcPts val="0"/>
                        </a:spcBef>
                        <a:spcAft>
                          <a:spcPts val="0"/>
                        </a:spcAft>
                        <a:buNone/>
                      </a:pPr>
                      <a:r>
                        <a:rPr lang="en" sz="2000">
                          <a:solidFill>
                            <a:schemeClr val="accent6"/>
                          </a:solidFill>
                        </a:rPr>
                        <a:t>243.039</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tc>
                  <a:txBody>
                    <a:bodyPr/>
                    <a:lstStyle/>
                    <a:p>
                      <a:pPr marL="0" lvl="0" indent="0" algn="ctr" rtl="0">
                        <a:spcBef>
                          <a:spcPts val="0"/>
                        </a:spcBef>
                        <a:spcAft>
                          <a:spcPts val="0"/>
                        </a:spcAft>
                        <a:buNone/>
                      </a:pPr>
                      <a:r>
                        <a:rPr lang="en" sz="2000">
                          <a:solidFill>
                            <a:schemeClr val="accent6"/>
                          </a:solidFill>
                        </a:rPr>
                        <a:t>93.246</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tc>
                  <a:txBody>
                    <a:bodyPr/>
                    <a:lstStyle/>
                    <a:p>
                      <a:pPr marL="0" lvl="0" indent="0" algn="ctr" rtl="0">
                        <a:spcBef>
                          <a:spcPts val="0"/>
                        </a:spcBef>
                        <a:spcAft>
                          <a:spcPts val="0"/>
                        </a:spcAft>
                        <a:buNone/>
                      </a:pPr>
                      <a:r>
                        <a:rPr lang="en" sz="2000">
                          <a:solidFill>
                            <a:schemeClr val="accent6"/>
                          </a:solidFill>
                        </a:rPr>
                        <a:t>2.60643</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extLst>
                  <a:ext uri="{0D108BD9-81ED-4DB2-BD59-A6C34878D82A}">
                    <a16:rowId xmlns:a16="http://schemas.microsoft.com/office/drawing/2014/main" val="10004"/>
                  </a:ext>
                </a:extLst>
              </a:tr>
              <a:tr h="545775">
                <a:tc>
                  <a:txBody>
                    <a:bodyPr/>
                    <a:lstStyle/>
                    <a:p>
                      <a:pPr marL="0" lvl="0" indent="0" algn="ctr" rtl="0">
                        <a:spcBef>
                          <a:spcPts val="0"/>
                        </a:spcBef>
                        <a:spcAft>
                          <a:spcPts val="0"/>
                        </a:spcAft>
                        <a:buNone/>
                      </a:pPr>
                      <a:r>
                        <a:rPr lang="en" sz="2000">
                          <a:solidFill>
                            <a:schemeClr val="accent6"/>
                          </a:solidFill>
                        </a:rPr>
                        <a:t>1000 MB</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05C73"/>
                    </a:solidFill>
                  </a:tcPr>
                </a:tc>
                <a:tc>
                  <a:txBody>
                    <a:bodyPr/>
                    <a:lstStyle/>
                    <a:p>
                      <a:pPr marL="0" lvl="0" indent="0" algn="ctr" rtl="0">
                        <a:spcBef>
                          <a:spcPts val="0"/>
                        </a:spcBef>
                        <a:spcAft>
                          <a:spcPts val="0"/>
                        </a:spcAft>
                        <a:buNone/>
                      </a:pPr>
                      <a:r>
                        <a:rPr lang="en" sz="2000">
                          <a:solidFill>
                            <a:schemeClr val="accent6"/>
                          </a:solidFill>
                        </a:rPr>
                        <a:t>1905.303</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tc>
                  <a:txBody>
                    <a:bodyPr/>
                    <a:lstStyle/>
                    <a:p>
                      <a:pPr marL="0" lvl="0" indent="0" algn="ctr" rtl="0">
                        <a:spcBef>
                          <a:spcPts val="0"/>
                        </a:spcBef>
                        <a:spcAft>
                          <a:spcPts val="0"/>
                        </a:spcAft>
                        <a:buNone/>
                      </a:pPr>
                      <a:r>
                        <a:rPr lang="en" sz="2000">
                          <a:solidFill>
                            <a:schemeClr val="accent6"/>
                          </a:solidFill>
                        </a:rPr>
                        <a:t>197.669</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tc>
                  <a:txBody>
                    <a:bodyPr/>
                    <a:lstStyle/>
                    <a:p>
                      <a:pPr marL="0" lvl="0" indent="0" algn="ctr" rtl="0">
                        <a:spcBef>
                          <a:spcPts val="0"/>
                        </a:spcBef>
                        <a:spcAft>
                          <a:spcPts val="0"/>
                        </a:spcAft>
                        <a:buNone/>
                      </a:pPr>
                      <a:r>
                        <a:rPr lang="en" sz="2000">
                          <a:solidFill>
                            <a:schemeClr val="accent6"/>
                          </a:solidFill>
                        </a:rPr>
                        <a:t>9.63885</a:t>
                      </a:r>
                      <a:endParaRPr sz="2000">
                        <a:solidFill>
                          <a:schemeClr val="accent6"/>
                        </a:solidFill>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213B55"/>
                    </a:solidFill>
                  </a:tcPr>
                </a:tc>
                <a:extLst>
                  <a:ext uri="{0D108BD9-81ED-4DB2-BD59-A6C34878D82A}">
                    <a16:rowId xmlns:a16="http://schemas.microsoft.com/office/drawing/2014/main" val="10005"/>
                  </a:ext>
                </a:extLst>
              </a:tr>
            </a:tbl>
          </a:graphicData>
        </a:graphic>
      </p:graphicFrame>
      <p:grpSp>
        <p:nvGrpSpPr>
          <p:cNvPr id="510" name="Google Shape;510;p21"/>
          <p:cNvGrpSpPr/>
          <p:nvPr/>
        </p:nvGrpSpPr>
        <p:grpSpPr>
          <a:xfrm flipH="1">
            <a:off x="7352271" y="202115"/>
            <a:ext cx="2935748" cy="2007808"/>
            <a:chOff x="4388650" y="2224200"/>
            <a:chExt cx="1707525" cy="1174775"/>
          </a:xfrm>
        </p:grpSpPr>
        <p:sp>
          <p:nvSpPr>
            <p:cNvPr id="511" name="Google Shape;511;p21"/>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1"/>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1"/>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1"/>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1"/>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1"/>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1"/>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1"/>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1"/>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22"/>
          <p:cNvSpPr txBox="1">
            <a:spLocks noGrp="1"/>
          </p:cNvSpPr>
          <p:nvPr>
            <p:ph type="title"/>
          </p:nvPr>
        </p:nvSpPr>
        <p:spPr>
          <a:xfrm>
            <a:off x="860625" y="519100"/>
            <a:ext cx="71331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a:t>
            </a:r>
            <a:endParaRPr/>
          </a:p>
        </p:txBody>
      </p:sp>
      <p:grpSp>
        <p:nvGrpSpPr>
          <p:cNvPr id="581" name="Google Shape;581;p22"/>
          <p:cNvGrpSpPr/>
          <p:nvPr/>
        </p:nvGrpSpPr>
        <p:grpSpPr>
          <a:xfrm flipH="1">
            <a:off x="7642271" y="122915"/>
            <a:ext cx="2935748" cy="2007808"/>
            <a:chOff x="4388650" y="2224200"/>
            <a:chExt cx="1707525" cy="1174775"/>
          </a:xfrm>
        </p:grpSpPr>
        <p:sp>
          <p:nvSpPr>
            <p:cNvPr id="582" name="Google Shape;582;p22"/>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7" name="Google Shape;647;p22"/>
          <p:cNvPicPr preferRelativeResize="0"/>
          <p:nvPr/>
        </p:nvPicPr>
        <p:blipFill>
          <a:blip r:embed="rId3">
            <a:alphaModFix/>
          </a:blip>
          <a:stretch>
            <a:fillRect/>
          </a:stretch>
        </p:blipFill>
        <p:spPr>
          <a:xfrm>
            <a:off x="166125" y="1167850"/>
            <a:ext cx="4245301" cy="3183976"/>
          </a:xfrm>
          <a:prstGeom prst="rect">
            <a:avLst/>
          </a:prstGeom>
          <a:noFill/>
          <a:ln>
            <a:noFill/>
          </a:ln>
        </p:spPr>
      </p:pic>
      <p:pic>
        <p:nvPicPr>
          <p:cNvPr id="648" name="Google Shape;648;p22"/>
          <p:cNvPicPr preferRelativeResize="0"/>
          <p:nvPr/>
        </p:nvPicPr>
        <p:blipFill>
          <a:blip r:embed="rId4">
            <a:alphaModFix/>
          </a:blip>
          <a:stretch>
            <a:fillRect/>
          </a:stretch>
        </p:blipFill>
        <p:spPr>
          <a:xfrm>
            <a:off x="4554700" y="1167850"/>
            <a:ext cx="4343199" cy="30773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23"/>
          <p:cNvSpPr txBox="1">
            <a:spLocks noGrp="1"/>
          </p:cNvSpPr>
          <p:nvPr>
            <p:ph type="title"/>
          </p:nvPr>
        </p:nvSpPr>
        <p:spPr>
          <a:xfrm>
            <a:off x="806150" y="236175"/>
            <a:ext cx="71331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Python</a:t>
            </a:r>
            <a:endParaRPr/>
          </a:p>
        </p:txBody>
      </p:sp>
      <p:pic>
        <p:nvPicPr>
          <p:cNvPr id="654" name="Google Shape;654;p23"/>
          <p:cNvPicPr preferRelativeResize="0"/>
          <p:nvPr/>
        </p:nvPicPr>
        <p:blipFill>
          <a:blip r:embed="rId3">
            <a:alphaModFix/>
          </a:blip>
          <a:stretch>
            <a:fillRect/>
          </a:stretch>
        </p:blipFill>
        <p:spPr>
          <a:xfrm>
            <a:off x="2083325" y="3281450"/>
            <a:ext cx="1885950" cy="762000"/>
          </a:xfrm>
          <a:prstGeom prst="rect">
            <a:avLst/>
          </a:prstGeom>
          <a:noFill/>
          <a:ln>
            <a:noFill/>
          </a:ln>
        </p:spPr>
      </p:pic>
      <p:sp>
        <p:nvSpPr>
          <p:cNvPr id="655" name="Google Shape;655;p23"/>
          <p:cNvSpPr txBox="1"/>
          <p:nvPr/>
        </p:nvSpPr>
        <p:spPr>
          <a:xfrm>
            <a:off x="1205263" y="1055650"/>
            <a:ext cx="987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Golos Text"/>
                <a:ea typeface="Golos Text"/>
                <a:cs typeface="Golos Text"/>
                <a:sym typeface="Golos Text"/>
              </a:rPr>
              <a:t>1 MB</a:t>
            </a:r>
            <a:endParaRPr sz="1800" b="1">
              <a:latin typeface="Golos Text"/>
              <a:ea typeface="Golos Text"/>
              <a:cs typeface="Golos Text"/>
              <a:sym typeface="Golos Text"/>
            </a:endParaRPr>
          </a:p>
        </p:txBody>
      </p:sp>
      <p:pic>
        <p:nvPicPr>
          <p:cNvPr id="656" name="Google Shape;656;p23"/>
          <p:cNvPicPr preferRelativeResize="0"/>
          <p:nvPr/>
        </p:nvPicPr>
        <p:blipFill>
          <a:blip r:embed="rId4">
            <a:alphaModFix/>
          </a:blip>
          <a:stretch>
            <a:fillRect/>
          </a:stretch>
        </p:blipFill>
        <p:spPr>
          <a:xfrm>
            <a:off x="3700063" y="1707825"/>
            <a:ext cx="1885950" cy="730528"/>
          </a:xfrm>
          <a:prstGeom prst="rect">
            <a:avLst/>
          </a:prstGeom>
          <a:noFill/>
          <a:ln>
            <a:noFill/>
          </a:ln>
        </p:spPr>
      </p:pic>
      <p:cxnSp>
        <p:nvCxnSpPr>
          <p:cNvPr id="657" name="Google Shape;657;p23"/>
          <p:cNvCxnSpPr/>
          <p:nvPr/>
        </p:nvCxnSpPr>
        <p:spPr>
          <a:xfrm rot="10800000">
            <a:off x="6638550" y="582525"/>
            <a:ext cx="1461900" cy="14700"/>
          </a:xfrm>
          <a:prstGeom prst="straightConnector1">
            <a:avLst/>
          </a:prstGeom>
          <a:noFill/>
          <a:ln w="19050" cap="flat" cmpd="sng">
            <a:solidFill>
              <a:schemeClr val="dk1"/>
            </a:solidFill>
            <a:prstDash val="solid"/>
            <a:round/>
            <a:headEnd type="none" w="med" len="med"/>
            <a:tailEnd type="stealth" w="med" len="med"/>
          </a:ln>
        </p:spPr>
      </p:cxnSp>
      <p:pic>
        <p:nvPicPr>
          <p:cNvPr id="658" name="Google Shape;658;p23"/>
          <p:cNvPicPr preferRelativeResize="0"/>
          <p:nvPr/>
        </p:nvPicPr>
        <p:blipFill>
          <a:blip r:embed="rId5">
            <a:alphaModFix/>
          </a:blip>
          <a:stretch>
            <a:fillRect/>
          </a:stretch>
        </p:blipFill>
        <p:spPr>
          <a:xfrm>
            <a:off x="6501814" y="1707825"/>
            <a:ext cx="1885950" cy="737975"/>
          </a:xfrm>
          <a:prstGeom prst="rect">
            <a:avLst/>
          </a:prstGeom>
          <a:noFill/>
          <a:ln>
            <a:noFill/>
          </a:ln>
        </p:spPr>
      </p:pic>
      <p:pic>
        <p:nvPicPr>
          <p:cNvPr id="659" name="Google Shape;659;p23"/>
          <p:cNvPicPr preferRelativeResize="0"/>
          <p:nvPr/>
        </p:nvPicPr>
        <p:blipFill>
          <a:blip r:embed="rId6">
            <a:alphaModFix/>
          </a:blip>
          <a:stretch>
            <a:fillRect/>
          </a:stretch>
        </p:blipFill>
        <p:spPr>
          <a:xfrm>
            <a:off x="756238" y="1707825"/>
            <a:ext cx="1885950" cy="757531"/>
          </a:xfrm>
          <a:prstGeom prst="rect">
            <a:avLst/>
          </a:prstGeom>
          <a:noFill/>
          <a:ln>
            <a:noFill/>
          </a:ln>
        </p:spPr>
      </p:pic>
      <p:pic>
        <p:nvPicPr>
          <p:cNvPr id="660" name="Google Shape;660;p23"/>
          <p:cNvPicPr preferRelativeResize="0"/>
          <p:nvPr/>
        </p:nvPicPr>
        <p:blipFill>
          <a:blip r:embed="rId7">
            <a:alphaModFix/>
          </a:blip>
          <a:stretch>
            <a:fillRect/>
          </a:stretch>
        </p:blipFill>
        <p:spPr>
          <a:xfrm>
            <a:off x="5011425" y="3281450"/>
            <a:ext cx="2049262" cy="762000"/>
          </a:xfrm>
          <a:prstGeom prst="rect">
            <a:avLst/>
          </a:prstGeom>
          <a:noFill/>
          <a:ln>
            <a:noFill/>
          </a:ln>
        </p:spPr>
      </p:pic>
      <p:sp>
        <p:nvSpPr>
          <p:cNvPr id="661" name="Google Shape;661;p23"/>
          <p:cNvSpPr txBox="1"/>
          <p:nvPr/>
        </p:nvSpPr>
        <p:spPr>
          <a:xfrm>
            <a:off x="5442500" y="2746525"/>
            <a:ext cx="1187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Golos Text"/>
                <a:ea typeface="Golos Text"/>
                <a:cs typeface="Golos Text"/>
                <a:sym typeface="Golos Text"/>
              </a:rPr>
              <a:t>1000 MB</a:t>
            </a:r>
            <a:endParaRPr sz="1800" b="1">
              <a:latin typeface="Golos Text"/>
              <a:ea typeface="Golos Text"/>
              <a:cs typeface="Golos Text"/>
              <a:sym typeface="Golos Text"/>
            </a:endParaRPr>
          </a:p>
        </p:txBody>
      </p:sp>
      <p:sp>
        <p:nvSpPr>
          <p:cNvPr id="662" name="Google Shape;662;p23"/>
          <p:cNvSpPr txBox="1"/>
          <p:nvPr/>
        </p:nvSpPr>
        <p:spPr>
          <a:xfrm>
            <a:off x="6789138" y="1112100"/>
            <a:ext cx="1311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Golos Text"/>
                <a:ea typeface="Golos Text"/>
                <a:cs typeface="Golos Text"/>
                <a:sym typeface="Golos Text"/>
              </a:rPr>
              <a:t>200 MB</a:t>
            </a:r>
            <a:endParaRPr sz="1800" b="1">
              <a:latin typeface="Golos Text"/>
              <a:ea typeface="Golos Text"/>
              <a:cs typeface="Golos Text"/>
              <a:sym typeface="Golos Text"/>
            </a:endParaRPr>
          </a:p>
        </p:txBody>
      </p:sp>
      <p:sp>
        <p:nvSpPr>
          <p:cNvPr id="663" name="Google Shape;663;p23"/>
          <p:cNvSpPr txBox="1"/>
          <p:nvPr/>
        </p:nvSpPr>
        <p:spPr>
          <a:xfrm>
            <a:off x="2295350" y="2746525"/>
            <a:ext cx="146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Golos Text"/>
                <a:ea typeface="Golos Text"/>
                <a:cs typeface="Golos Text"/>
                <a:sym typeface="Golos Text"/>
              </a:rPr>
              <a:t>500 MB</a:t>
            </a:r>
            <a:endParaRPr sz="1800" b="1">
              <a:latin typeface="Golos Text"/>
              <a:ea typeface="Golos Text"/>
              <a:cs typeface="Golos Text"/>
              <a:sym typeface="Golos Text"/>
            </a:endParaRPr>
          </a:p>
        </p:txBody>
      </p:sp>
      <p:sp>
        <p:nvSpPr>
          <p:cNvPr id="664" name="Google Shape;664;p23"/>
          <p:cNvSpPr txBox="1"/>
          <p:nvPr/>
        </p:nvSpPr>
        <p:spPr>
          <a:xfrm>
            <a:off x="3912088" y="1112100"/>
            <a:ext cx="146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Golos Text"/>
                <a:ea typeface="Golos Text"/>
                <a:cs typeface="Golos Text"/>
                <a:sym typeface="Golos Text"/>
              </a:rPr>
              <a:t>100 MB</a:t>
            </a:r>
            <a:endParaRPr sz="1800" b="1">
              <a:latin typeface="Golos Text"/>
              <a:ea typeface="Golos Text"/>
              <a:cs typeface="Golos Text"/>
              <a:sym typeface="Golos Text"/>
            </a:endParaRPr>
          </a:p>
        </p:txBody>
      </p:sp>
      <p:cxnSp>
        <p:nvCxnSpPr>
          <p:cNvPr id="665" name="Google Shape;665;p23"/>
          <p:cNvCxnSpPr/>
          <p:nvPr/>
        </p:nvCxnSpPr>
        <p:spPr>
          <a:xfrm rot="10800000" flipH="1">
            <a:off x="581625" y="582525"/>
            <a:ext cx="1461900" cy="1470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4"/>
          <p:cNvSpPr txBox="1">
            <a:spLocks noGrp="1"/>
          </p:cNvSpPr>
          <p:nvPr>
            <p:ph type="title"/>
          </p:nvPr>
        </p:nvSpPr>
        <p:spPr>
          <a:xfrm>
            <a:off x="806150" y="236175"/>
            <a:ext cx="71331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Hadoop</a:t>
            </a:r>
            <a:endParaRPr/>
          </a:p>
        </p:txBody>
      </p:sp>
      <p:cxnSp>
        <p:nvCxnSpPr>
          <p:cNvPr id="671" name="Google Shape;671;p24"/>
          <p:cNvCxnSpPr/>
          <p:nvPr/>
        </p:nvCxnSpPr>
        <p:spPr>
          <a:xfrm rot="10800000">
            <a:off x="6638550" y="582525"/>
            <a:ext cx="1461900" cy="14700"/>
          </a:xfrm>
          <a:prstGeom prst="straightConnector1">
            <a:avLst/>
          </a:prstGeom>
          <a:noFill/>
          <a:ln w="19050" cap="flat" cmpd="sng">
            <a:solidFill>
              <a:schemeClr val="dk1"/>
            </a:solidFill>
            <a:prstDash val="solid"/>
            <a:round/>
            <a:headEnd type="none" w="med" len="med"/>
            <a:tailEnd type="stealth" w="med" len="med"/>
          </a:ln>
        </p:spPr>
      </p:cxnSp>
      <p:sp>
        <p:nvSpPr>
          <p:cNvPr id="672" name="Google Shape;672;p24"/>
          <p:cNvSpPr txBox="1"/>
          <p:nvPr/>
        </p:nvSpPr>
        <p:spPr>
          <a:xfrm>
            <a:off x="215788" y="992475"/>
            <a:ext cx="146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Golos Text"/>
                <a:ea typeface="Golos Text"/>
                <a:cs typeface="Golos Text"/>
                <a:sym typeface="Golos Text"/>
              </a:rPr>
              <a:t>1 MB</a:t>
            </a:r>
            <a:endParaRPr sz="1800" b="1">
              <a:latin typeface="Golos Text"/>
              <a:ea typeface="Golos Text"/>
              <a:cs typeface="Golos Text"/>
              <a:sym typeface="Golos Text"/>
            </a:endParaRPr>
          </a:p>
        </p:txBody>
      </p:sp>
      <p:cxnSp>
        <p:nvCxnSpPr>
          <p:cNvPr id="673" name="Google Shape;673;p24"/>
          <p:cNvCxnSpPr/>
          <p:nvPr/>
        </p:nvCxnSpPr>
        <p:spPr>
          <a:xfrm rot="10800000" flipH="1">
            <a:off x="581625" y="582525"/>
            <a:ext cx="1461900" cy="14700"/>
          </a:xfrm>
          <a:prstGeom prst="straightConnector1">
            <a:avLst/>
          </a:prstGeom>
          <a:noFill/>
          <a:ln w="19050" cap="flat" cmpd="sng">
            <a:solidFill>
              <a:schemeClr val="dk1"/>
            </a:solidFill>
            <a:prstDash val="solid"/>
            <a:round/>
            <a:headEnd type="none" w="med" len="med"/>
            <a:tailEnd type="stealth" w="med" len="med"/>
          </a:ln>
        </p:spPr>
      </p:cxnSp>
      <p:pic>
        <p:nvPicPr>
          <p:cNvPr id="674" name="Google Shape;674;p24"/>
          <p:cNvPicPr preferRelativeResize="0"/>
          <p:nvPr/>
        </p:nvPicPr>
        <p:blipFill>
          <a:blip r:embed="rId3">
            <a:alphaModFix/>
          </a:blip>
          <a:stretch>
            <a:fillRect/>
          </a:stretch>
        </p:blipFill>
        <p:spPr>
          <a:xfrm>
            <a:off x="696000" y="1454175"/>
            <a:ext cx="8231900" cy="307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806150" y="236175"/>
            <a:ext cx="71331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Hadoop</a:t>
            </a:r>
            <a:endParaRPr/>
          </a:p>
        </p:txBody>
      </p:sp>
      <p:cxnSp>
        <p:nvCxnSpPr>
          <p:cNvPr id="680" name="Google Shape;680;p25"/>
          <p:cNvCxnSpPr/>
          <p:nvPr/>
        </p:nvCxnSpPr>
        <p:spPr>
          <a:xfrm rot="10800000">
            <a:off x="6638550" y="582525"/>
            <a:ext cx="1461900" cy="14700"/>
          </a:xfrm>
          <a:prstGeom prst="straightConnector1">
            <a:avLst/>
          </a:prstGeom>
          <a:noFill/>
          <a:ln w="19050" cap="flat" cmpd="sng">
            <a:solidFill>
              <a:schemeClr val="dk1"/>
            </a:solidFill>
            <a:prstDash val="solid"/>
            <a:round/>
            <a:headEnd type="none" w="med" len="med"/>
            <a:tailEnd type="stealth" w="med" len="med"/>
          </a:ln>
        </p:spPr>
      </p:cxnSp>
      <p:sp>
        <p:nvSpPr>
          <p:cNvPr id="681" name="Google Shape;681;p25"/>
          <p:cNvSpPr txBox="1"/>
          <p:nvPr/>
        </p:nvSpPr>
        <p:spPr>
          <a:xfrm>
            <a:off x="342913" y="884900"/>
            <a:ext cx="146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Golos Text"/>
                <a:ea typeface="Golos Text"/>
                <a:cs typeface="Golos Text"/>
                <a:sym typeface="Golos Text"/>
              </a:rPr>
              <a:t>100 MB</a:t>
            </a:r>
            <a:endParaRPr sz="1800" b="1">
              <a:latin typeface="Golos Text"/>
              <a:ea typeface="Golos Text"/>
              <a:cs typeface="Golos Text"/>
              <a:sym typeface="Golos Text"/>
            </a:endParaRPr>
          </a:p>
        </p:txBody>
      </p:sp>
      <p:cxnSp>
        <p:nvCxnSpPr>
          <p:cNvPr id="682" name="Google Shape;682;p25"/>
          <p:cNvCxnSpPr/>
          <p:nvPr/>
        </p:nvCxnSpPr>
        <p:spPr>
          <a:xfrm rot="10800000" flipH="1">
            <a:off x="581625" y="582525"/>
            <a:ext cx="1461900" cy="14700"/>
          </a:xfrm>
          <a:prstGeom prst="straightConnector1">
            <a:avLst/>
          </a:prstGeom>
          <a:noFill/>
          <a:ln w="19050" cap="flat" cmpd="sng">
            <a:solidFill>
              <a:schemeClr val="dk1"/>
            </a:solidFill>
            <a:prstDash val="solid"/>
            <a:round/>
            <a:headEnd type="none" w="med" len="med"/>
            <a:tailEnd type="stealth" w="med" len="med"/>
          </a:ln>
        </p:spPr>
      </p:cxnSp>
      <p:pic>
        <p:nvPicPr>
          <p:cNvPr id="683" name="Google Shape;683;p25"/>
          <p:cNvPicPr preferRelativeResize="0"/>
          <p:nvPr/>
        </p:nvPicPr>
        <p:blipFill>
          <a:blip r:embed="rId3">
            <a:alphaModFix/>
          </a:blip>
          <a:stretch>
            <a:fillRect/>
          </a:stretch>
        </p:blipFill>
        <p:spPr>
          <a:xfrm>
            <a:off x="608675" y="1391425"/>
            <a:ext cx="7330574" cy="338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6"/>
          <p:cNvSpPr txBox="1">
            <a:spLocks noGrp="1"/>
          </p:cNvSpPr>
          <p:nvPr>
            <p:ph type="title"/>
          </p:nvPr>
        </p:nvSpPr>
        <p:spPr>
          <a:xfrm>
            <a:off x="806150" y="236175"/>
            <a:ext cx="71331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Hadoop</a:t>
            </a:r>
            <a:endParaRPr/>
          </a:p>
        </p:txBody>
      </p:sp>
      <p:cxnSp>
        <p:nvCxnSpPr>
          <p:cNvPr id="689" name="Google Shape;689;p26"/>
          <p:cNvCxnSpPr/>
          <p:nvPr/>
        </p:nvCxnSpPr>
        <p:spPr>
          <a:xfrm rot="10800000">
            <a:off x="6638550" y="582525"/>
            <a:ext cx="1461900" cy="14700"/>
          </a:xfrm>
          <a:prstGeom prst="straightConnector1">
            <a:avLst/>
          </a:prstGeom>
          <a:noFill/>
          <a:ln w="19050" cap="flat" cmpd="sng">
            <a:solidFill>
              <a:schemeClr val="dk1"/>
            </a:solidFill>
            <a:prstDash val="solid"/>
            <a:round/>
            <a:headEnd type="none" w="med" len="med"/>
            <a:tailEnd type="stealth" w="med" len="med"/>
          </a:ln>
        </p:spPr>
      </p:cxnSp>
      <p:sp>
        <p:nvSpPr>
          <p:cNvPr id="690" name="Google Shape;690;p26"/>
          <p:cNvSpPr txBox="1"/>
          <p:nvPr/>
        </p:nvSpPr>
        <p:spPr>
          <a:xfrm>
            <a:off x="333150" y="829075"/>
            <a:ext cx="146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Golos Text"/>
                <a:ea typeface="Golos Text"/>
                <a:cs typeface="Golos Text"/>
                <a:sym typeface="Golos Text"/>
              </a:rPr>
              <a:t>200 MB</a:t>
            </a:r>
            <a:endParaRPr sz="1800" b="1">
              <a:latin typeface="Golos Text"/>
              <a:ea typeface="Golos Text"/>
              <a:cs typeface="Golos Text"/>
              <a:sym typeface="Golos Text"/>
            </a:endParaRPr>
          </a:p>
        </p:txBody>
      </p:sp>
      <p:cxnSp>
        <p:nvCxnSpPr>
          <p:cNvPr id="691" name="Google Shape;691;p26"/>
          <p:cNvCxnSpPr/>
          <p:nvPr/>
        </p:nvCxnSpPr>
        <p:spPr>
          <a:xfrm rot="10800000" flipH="1">
            <a:off x="581625" y="582525"/>
            <a:ext cx="1461900" cy="14700"/>
          </a:xfrm>
          <a:prstGeom prst="straightConnector1">
            <a:avLst/>
          </a:prstGeom>
          <a:noFill/>
          <a:ln w="19050" cap="flat" cmpd="sng">
            <a:solidFill>
              <a:schemeClr val="dk1"/>
            </a:solidFill>
            <a:prstDash val="solid"/>
            <a:round/>
            <a:headEnd type="none" w="med" len="med"/>
            <a:tailEnd type="stealth" w="med" len="med"/>
          </a:ln>
        </p:spPr>
      </p:cxnSp>
      <p:pic>
        <p:nvPicPr>
          <p:cNvPr id="692" name="Google Shape;692;p26"/>
          <p:cNvPicPr preferRelativeResize="0"/>
          <p:nvPr/>
        </p:nvPicPr>
        <p:blipFill>
          <a:blip r:embed="rId3">
            <a:alphaModFix/>
          </a:blip>
          <a:stretch>
            <a:fillRect/>
          </a:stretch>
        </p:blipFill>
        <p:spPr>
          <a:xfrm>
            <a:off x="669625" y="1385725"/>
            <a:ext cx="6685525" cy="3714175"/>
          </a:xfrm>
          <a:prstGeom prst="rect">
            <a:avLst/>
          </a:prstGeom>
          <a:noFill/>
          <a:ln>
            <a:noFill/>
          </a:ln>
        </p:spPr>
      </p:pic>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937</Words>
  <Application>Microsoft Office PowerPoint</Application>
  <PresentationFormat>On-screen Show (16:9)</PresentationFormat>
  <Paragraphs>300</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Golos Text Medium</vt:lpstr>
      <vt:lpstr>Arial</vt:lpstr>
      <vt:lpstr>Gantari</vt:lpstr>
      <vt:lpstr>Bebas Neue</vt:lpstr>
      <vt:lpstr>Golos Text</vt:lpstr>
      <vt:lpstr>Times New Roman</vt:lpstr>
      <vt:lpstr>Mulish</vt:lpstr>
      <vt:lpstr>Artificial Intelligence by Slidesgo</vt:lpstr>
      <vt:lpstr>Compare the wordcount processing time using Hadoop and without using Hadoop.</vt:lpstr>
      <vt:lpstr>Source file .txt</vt:lpstr>
      <vt:lpstr>Source code (Python)</vt:lpstr>
      <vt:lpstr>Time Compare</vt:lpstr>
      <vt:lpstr>Graph</vt:lpstr>
      <vt:lpstr>Python</vt:lpstr>
      <vt:lpstr>Hadoop</vt:lpstr>
      <vt:lpstr>Hadoop</vt:lpstr>
      <vt:lpstr>Hadoop</vt:lpstr>
      <vt:lpstr>Hadoop</vt:lpstr>
      <vt:lpstr>Hadoop</vt:lpstr>
      <vt:lpstr>MapReduce process (wordcount)</vt:lpstr>
      <vt:lpstr>Analisis</vt:lpstr>
      <vt:lpstr>Analisis</vt:lpstr>
      <vt:lpstr>Tutorial Install Hadoop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Hadoop WordCount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Compare the wordcount processing time using Hadoop and without using Hadoop.</dc:title>
  <cp:lastModifiedBy>Muhammad Cavan Naufal Azizi</cp:lastModifiedBy>
  <cp:revision>1</cp:revision>
  <dcterms:modified xsi:type="dcterms:W3CDTF">2023-06-22T16:53:14Z</dcterms:modified>
</cp:coreProperties>
</file>